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26"/>
  </p:notesMasterIdLst>
  <p:sldIdLst>
    <p:sldId id="258" r:id="rId3"/>
    <p:sldId id="259" r:id="rId4"/>
    <p:sldId id="296" r:id="rId5"/>
    <p:sldId id="270" r:id="rId6"/>
    <p:sldId id="297" r:id="rId7"/>
    <p:sldId id="292" r:id="rId8"/>
    <p:sldId id="293" r:id="rId9"/>
    <p:sldId id="298" r:id="rId10"/>
    <p:sldId id="283" r:id="rId11"/>
    <p:sldId id="294" r:id="rId12"/>
    <p:sldId id="290" r:id="rId13"/>
    <p:sldId id="291" r:id="rId14"/>
    <p:sldId id="299" r:id="rId15"/>
    <p:sldId id="302" r:id="rId16"/>
    <p:sldId id="303" r:id="rId17"/>
    <p:sldId id="304" r:id="rId18"/>
    <p:sldId id="305" r:id="rId19"/>
    <p:sldId id="306" r:id="rId20"/>
    <p:sldId id="307" r:id="rId21"/>
    <p:sldId id="300" r:id="rId22"/>
    <p:sldId id="281" r:id="rId23"/>
    <p:sldId id="295" r:id="rId24"/>
    <p:sldId id="301" r:id="rId25"/>
  </p:sldIdLst>
  <p:sldSz cx="10693400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698"/>
    <a:srgbClr val="2484C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2" autoAdjust="0"/>
    <p:restoredTop sz="84908" autoAdjust="0"/>
  </p:normalViewPr>
  <p:slideViewPr>
    <p:cSldViewPr snapToGrid="0">
      <p:cViewPr>
        <p:scale>
          <a:sx n="102" d="100"/>
          <a:sy n="102" d="100"/>
        </p:scale>
        <p:origin x="-763" y="86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43EC8-4E6D-46BD-944B-963EC29406E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3497E-7C23-425D-9327-51260E98B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0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ungpark.tistory.com/1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6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특징은 이벤트 기반의 프로그래밍입니다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소켓통신에서 발생하는 상황들을 여러 이벤트로 추상화 하고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이용해서 각 이벤트를 처리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채널의 입출력도 </a:t>
            </a:r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에서는 입력 이벤트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출력 이벤트로 처리됩니다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이벤트는 </a:t>
            </a:r>
            <a:r>
              <a:rPr lang="ko-KR" altLang="en-US" baseline="0" dirty="0" err="1" smtClean="0"/>
              <a:t>인바운드</a:t>
            </a:r>
            <a:r>
              <a:rPr lang="ko-KR" altLang="en-US" baseline="0" dirty="0" smtClean="0"/>
              <a:t> 이벤트와 아웃바운드 이벤트로 구분합니다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ㅇ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서버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클라이언트는 네트워크를 통해 데이터를 주고 받기 때문에 원시 바이트를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서버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클라이언트가 사용하는 데이터 포맷으로 변환하는 작업이 필요합니다</a:t>
            </a:r>
            <a:r>
              <a:rPr kumimoji="1" lang="en-US" altLang="ko-KR" dirty="0" smtClean="0"/>
              <a:t>. </a:t>
            </a:r>
          </a:p>
          <a:p>
            <a:r>
              <a:rPr kumimoji="1" lang="ko-KR" altLang="en-US" dirty="0" smtClean="0"/>
              <a:t>그래서 저희는 </a:t>
            </a:r>
            <a:r>
              <a:rPr kumimoji="1" lang="en-US" altLang="ko-KR" dirty="0" err="1" smtClean="0"/>
              <a:t>NettyMessage</a:t>
            </a:r>
            <a:r>
              <a:rPr kumimoji="1" lang="ko-KR" altLang="en-US" dirty="0" smtClean="0"/>
              <a:t>라는 저희가 임의로 정한</a:t>
            </a:r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2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7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59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다이렉트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익스체인지를</a:t>
            </a:r>
            <a:r>
              <a:rPr kumimoji="1" lang="ko-KR" altLang="en-US" dirty="0" smtClean="0"/>
              <a:t> 쓰고 </a:t>
            </a:r>
            <a:endParaRPr kumimoji="1" lang="en-US" altLang="ko-KR" dirty="0" smtClean="0"/>
          </a:p>
          <a:p>
            <a:r>
              <a:rPr kumimoji="1" lang="ko-KR" altLang="en-US" dirty="0" err="1" smtClean="0"/>
              <a:t>키값이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err="1" smtClean="0"/>
              <a:t>일ㅊ</a:t>
            </a:r>
            <a:r>
              <a:rPr kumimoji="1" lang="en-US" altLang="ko-KR" baseline="0" dirty="0" smtClean="0"/>
              <a:t>;</a:t>
            </a:r>
            <a:r>
              <a:rPr kumimoji="1" lang="ko-KR" altLang="en-US" baseline="0" dirty="0" smtClean="0"/>
              <a:t>해야  분배 적재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0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8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다이렉트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익스체인지를</a:t>
            </a:r>
            <a:r>
              <a:rPr kumimoji="1" lang="ko-KR" altLang="en-US" dirty="0" smtClean="0"/>
              <a:t> 쓰고 </a:t>
            </a:r>
            <a:endParaRPr kumimoji="1" lang="en-US" altLang="ko-KR" dirty="0" smtClean="0"/>
          </a:p>
          <a:p>
            <a:r>
              <a:rPr kumimoji="1" lang="ko-KR" altLang="en-US" dirty="0" err="1" smtClean="0"/>
              <a:t>키값이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err="1" smtClean="0"/>
              <a:t>일ㅊ</a:t>
            </a:r>
            <a:r>
              <a:rPr kumimoji="1" lang="en-US" altLang="ko-KR" baseline="0" dirty="0" smtClean="0"/>
              <a:t>;</a:t>
            </a:r>
            <a:r>
              <a:rPr kumimoji="1" lang="ko-KR" altLang="en-US" baseline="0" dirty="0" smtClean="0"/>
              <a:t>해야  분배 적재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0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모든 바리스타들이 하나의 큐를 </a:t>
            </a:r>
            <a:r>
              <a:rPr kumimoji="1" lang="ko-KR" altLang="en-US" dirty="0" err="1" smtClean="0"/>
              <a:t>바라보고있고</a:t>
            </a:r>
            <a:r>
              <a:rPr kumimoji="1" lang="ko-KR" altLang="en-US" dirty="0" smtClean="0"/>
              <a:t> 순차적으로 라운드로빈 방식으로 처리를 하는 </a:t>
            </a:r>
            <a:r>
              <a:rPr kumimoji="1" lang="ko-KR" altLang="en-US" dirty="0" err="1" smtClean="0"/>
              <a:t>방법ㅇ입니다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글씨</a:t>
            </a:r>
            <a:endParaRPr kumimoji="1" lang="en-US" altLang="ko-KR" dirty="0" smtClean="0"/>
          </a:p>
          <a:p>
            <a:r>
              <a:rPr kumimoji="1" lang="ko-KR" altLang="en-US" dirty="0" smtClean="0"/>
              <a:t>장단점을 써놓음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6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소요시간</a:t>
            </a:r>
            <a:r>
              <a:rPr lang="en-US" altLang="ko-KR" dirty="0" smtClean="0"/>
              <a:t>: timestamp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7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팩토리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패턴을 이용하면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         클래스의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만드는 일을 서브클래스에게 맡기는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https://jusungpark.tistory.com/14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정리정리정리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12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바리스타는 음료를 제조하기 위해 </a:t>
            </a:r>
            <a:r>
              <a:rPr lang="ko-KR" altLang="en-US" dirty="0" err="1" smtClean="0"/>
              <a:t>커피머신이나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블렌더와</a:t>
            </a:r>
            <a:r>
              <a:rPr lang="ko-KR" altLang="en-US" dirty="0" smtClean="0"/>
              <a:t> 같은 자원을 사용해야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커피머신이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샷을</a:t>
            </a:r>
            <a:r>
              <a:rPr lang="ko-KR" altLang="en-US" dirty="0" smtClean="0"/>
              <a:t> 추출할 때까지는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자원이 일을 </a:t>
            </a:r>
            <a:r>
              <a:rPr lang="ko-KR" altLang="en-US" dirty="0" err="1" smtClean="0"/>
              <a:t>처리하는데는</a:t>
            </a:r>
            <a:r>
              <a:rPr lang="ko-KR" altLang="en-US" dirty="0" smtClean="0"/>
              <a:t> 일정한 시간이 소요됩니다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시간 동안 바리스타는 그 앞에서 대기하는 것이 아니라 다른 작업을 수행할 수 있습니다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이제 이걸 프로그램 관점에서 해석하면 바리스타와 자원은 소켓 통신을 하는데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요청을 보내고 논 블로킹</a:t>
            </a:r>
            <a:r>
              <a:rPr lang="ko-KR" altLang="en-US" baseline="0" dirty="0" smtClean="0"/>
              <a:t> 상태로</a:t>
            </a:r>
            <a:r>
              <a:rPr lang="ko-KR" altLang="en-US" dirty="0" smtClean="0"/>
              <a:t> 다른 작업을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네트워크를 구성하기 </a:t>
            </a:r>
            <a:r>
              <a:rPr lang="ko-KR" altLang="en-US" baseline="0" dirty="0" err="1" smtClean="0"/>
              <a:t>네티라는</a:t>
            </a:r>
            <a:r>
              <a:rPr lang="ko-KR" altLang="en-US" baseline="0" dirty="0" smtClean="0"/>
              <a:t> 프레임 워크를 사용해서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JAVA NIO API</a:t>
            </a:r>
            <a:r>
              <a:rPr lang="ko-KR" altLang="en-US" baseline="0" dirty="0" smtClean="0"/>
              <a:t>로 직접 구현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로할</a:t>
            </a:r>
            <a:r>
              <a:rPr lang="ko-KR" altLang="en-US" baseline="0" dirty="0" smtClean="0"/>
              <a:t> 수도 있지만 복잡도가 높기 때문에 추상화가 잘되어있는 </a:t>
            </a:r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사용하면 부트스트랩이라는 것을 통해 쉽게 네트워크 어플리케이션을 구성할 수 있는데 </a:t>
            </a:r>
            <a:r>
              <a:rPr lang="ko-KR" altLang="en-US" baseline="0" dirty="0" err="1" smtClean="0"/>
              <a:t>논블로킹</a:t>
            </a:r>
            <a:r>
              <a:rPr lang="ko-KR" altLang="en-US" baseline="0" dirty="0" smtClean="0"/>
              <a:t> 방식이라는 것을 </a:t>
            </a:r>
            <a:r>
              <a:rPr lang="ko-KR" altLang="en-US" baseline="0" dirty="0" err="1" smtClean="0"/>
              <a:t>설정값으로</a:t>
            </a:r>
            <a:r>
              <a:rPr lang="ko-KR" altLang="en-US" baseline="0" dirty="0" smtClean="0"/>
              <a:t> 지정해주는 것으로 쉽게 만들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5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23463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6146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/>
              <a:t>타이틀을 입력해주세요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39396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36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2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3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4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5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7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3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99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5004768"/>
            <a:ext cx="4991100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683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55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8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213448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1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23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2518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10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1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4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5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6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7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8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12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4716000"/>
            <a:ext cx="4991100" cy="18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4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314252" y="4716734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1314252" y="6588942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1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36858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8683"/>
            <a:ext cx="5413534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7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56148713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008126" rtl="0" eaLnBrk="1" latinLnBrk="1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95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E3B99DD1-C01C-41AF-9B2F-192F1B152AF4}" type="datetimeFigureOut">
              <a:rPr lang="ko-KR" altLang="en-US" smtClean="0"/>
              <a:pPr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6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b="1" dirty="0"/>
              <a:t>도</a:t>
            </a:r>
            <a:r>
              <a:rPr lang="ko-KR" altLang="en-US" dirty="0"/>
              <a:t>전하는 </a:t>
            </a:r>
            <a:r>
              <a:rPr lang="ko-KR" altLang="en-US" sz="5400" b="1" dirty="0"/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도</a:t>
            </a:r>
            <a:r>
              <a:rPr lang="ko-KR" altLang="en-US" dirty="0"/>
              <a:t>전하는 </a:t>
            </a:r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정유미 최지은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2020.06.03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카페 주문 시스템</a:t>
            </a:r>
          </a:p>
        </p:txBody>
      </p:sp>
    </p:spTree>
    <p:extLst>
      <p:ext uri="{BB962C8B-B14F-4D97-AF65-F5344CB8AC3E}">
        <p14:creationId xmlns:p14="http://schemas.microsoft.com/office/powerpoint/2010/main" val="28447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28" name="그래픽 27" descr="숫 프로필">
            <a:extLst>
              <a:ext uri="{FF2B5EF4-FFF2-40B4-BE49-F238E27FC236}">
                <a16:creationId xmlns="" xmlns:a16="http://schemas.microsoft.com/office/drawing/2014/main" id="{2AF3BE08-778C-0C48-82D8-794167411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832" y="3586878"/>
            <a:ext cx="753308" cy="7533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1E990B7-2C78-E946-BFC6-29D06697BC6B}"/>
              </a:ext>
            </a:extLst>
          </p:cNvPr>
          <p:cNvSpPr/>
          <p:nvPr/>
        </p:nvSpPr>
        <p:spPr>
          <a:xfrm>
            <a:off x="2511410" y="375993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="" xmlns:a16="http://schemas.microsoft.com/office/drawing/2014/main" id="{C442ED0B-B8DA-E54F-9D31-731155AD60BC}"/>
              </a:ext>
            </a:extLst>
          </p:cNvPr>
          <p:cNvSpPr/>
          <p:nvPr/>
        </p:nvSpPr>
        <p:spPr>
          <a:xfrm>
            <a:off x="3659040" y="3808638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="" xmlns:a16="http://schemas.microsoft.com/office/drawing/2014/main" id="{3892D1A0-A665-BF42-89DC-2ACBB2C7CFC8}"/>
              </a:ext>
            </a:extLst>
          </p:cNvPr>
          <p:cNvSpPr/>
          <p:nvPr/>
        </p:nvSpPr>
        <p:spPr>
          <a:xfrm>
            <a:off x="3999975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="" xmlns:a16="http://schemas.microsoft.com/office/drawing/2014/main" id="{AF515258-0874-4040-A5B1-D5215030B2D2}"/>
              </a:ext>
            </a:extLst>
          </p:cNvPr>
          <p:cNvSpPr/>
          <p:nvPr/>
        </p:nvSpPr>
        <p:spPr>
          <a:xfrm>
            <a:off x="4342726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="" xmlns:a16="http://schemas.microsoft.com/office/drawing/2014/main" id="{AFE7C97C-3B4B-FD48-9A02-9896329B2DB4}"/>
              </a:ext>
            </a:extLst>
          </p:cNvPr>
          <p:cNvSpPr/>
          <p:nvPr/>
        </p:nvSpPr>
        <p:spPr>
          <a:xfrm>
            <a:off x="3605418" y="2609103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94FF658C-7BB6-A943-BC7C-8140505C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73" y="2661232"/>
            <a:ext cx="204851" cy="20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A384654D-5273-7A4F-9028-9AEDDD713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2523269"/>
            <a:ext cx="732483" cy="7324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322D6C1F-5379-C346-AC62-B823B7CD3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3568025"/>
            <a:ext cx="732483" cy="7324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E25869D-51C1-534C-886D-11FEA1FF3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4701317"/>
            <a:ext cx="732483" cy="7324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1073447"/>
            <a:ext cx="732483" cy="7324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DB6C1B16-8C1A-C047-9710-241648BA4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2109677"/>
            <a:ext cx="732483" cy="7324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33592E55-AB62-4A4F-BF09-FF47EAAA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3251556"/>
            <a:ext cx="732483" cy="7324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EB04C566-E55D-6C43-9FA8-6501A74D1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4393435"/>
            <a:ext cx="842492" cy="842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0B5D1A52-72F9-7946-8F8C-FD0DCF16A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5645323"/>
            <a:ext cx="842492" cy="842492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1D6050B-AFDE-DA4E-AFCC-0C8C74A5BBE8}"/>
              </a:ext>
            </a:extLst>
          </p:cNvPr>
          <p:cNvCxnSpPr>
            <a:stCxn id="35" idx="3"/>
          </p:cNvCxnSpPr>
          <p:nvPr/>
        </p:nvCxnSpPr>
        <p:spPr>
          <a:xfrm flipV="1">
            <a:off x="6350163" y="1625996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D925453C-4B10-0E41-9F2E-CFCEDA0581A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350163" y="4005462"/>
            <a:ext cx="1980529" cy="80921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9EFECE48-C971-B04F-8C6F-9B2F1D069EF9}"/>
              </a:ext>
            </a:extLst>
          </p:cNvPr>
          <p:cNvSpPr/>
          <p:nvPr/>
        </p:nvSpPr>
        <p:spPr>
          <a:xfrm>
            <a:off x="2516327" y="4934891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="" xmlns:a16="http://schemas.microsoft.com/office/drawing/2014/main" id="{A75F6D9A-EA58-AE4B-AFBA-C996A099A8A6}"/>
              </a:ext>
            </a:extLst>
          </p:cNvPr>
          <p:cNvSpPr/>
          <p:nvPr/>
        </p:nvSpPr>
        <p:spPr>
          <a:xfrm>
            <a:off x="4336147" y="4982026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="" xmlns:a16="http://schemas.microsoft.com/office/drawing/2014/main" id="{A611D654-7DFE-8D41-8109-CC19D439E952}"/>
              </a:ext>
            </a:extLst>
          </p:cNvPr>
          <p:cNvSpPr/>
          <p:nvPr/>
        </p:nvSpPr>
        <p:spPr>
          <a:xfrm>
            <a:off x="4298598" y="2614017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A25D4CD4-C713-1946-90C8-9EC28168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53" y="2666146"/>
            <a:ext cx="204851" cy="20485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E2D7FE8-F788-B746-A973-A9752CBE8B7F}"/>
              </a:ext>
            </a:extLst>
          </p:cNvPr>
          <p:cNvSpPr/>
          <p:nvPr/>
        </p:nvSpPr>
        <p:spPr>
          <a:xfrm>
            <a:off x="2506495" y="256531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="" xmlns:a16="http://schemas.microsoft.com/office/drawing/2014/main" id="{02950058-971F-F446-9889-66D17C9185B9}"/>
              </a:ext>
            </a:extLst>
          </p:cNvPr>
          <p:cNvSpPr/>
          <p:nvPr/>
        </p:nvSpPr>
        <p:spPr>
          <a:xfrm>
            <a:off x="3954467" y="2614020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7077A93-C485-584F-8465-EAAB5092F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22" y="2666149"/>
            <a:ext cx="204851" cy="204851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D3348E2A-621A-FD49-AD20-40EF660A5ECF}"/>
              </a:ext>
            </a:extLst>
          </p:cNvPr>
          <p:cNvCxnSpPr>
            <a:cxnSpLocks/>
          </p:cNvCxnSpPr>
          <p:nvPr/>
        </p:nvCxnSpPr>
        <p:spPr>
          <a:xfrm>
            <a:off x="6350163" y="4020179"/>
            <a:ext cx="1980529" cy="213230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3F501B43-F37A-DA48-9310-938437BFEDFE}"/>
              </a:ext>
            </a:extLst>
          </p:cNvPr>
          <p:cNvCxnSpPr>
            <a:cxnSpLocks/>
          </p:cNvCxnSpPr>
          <p:nvPr/>
        </p:nvCxnSpPr>
        <p:spPr>
          <a:xfrm flipV="1">
            <a:off x="6354540" y="2565315"/>
            <a:ext cx="1839306" cy="32795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88094837-C6D2-204C-8A96-31EBF7A7FF74}"/>
              </a:ext>
            </a:extLst>
          </p:cNvPr>
          <p:cNvCxnSpPr>
            <a:cxnSpLocks/>
          </p:cNvCxnSpPr>
          <p:nvPr/>
        </p:nvCxnSpPr>
        <p:spPr>
          <a:xfrm>
            <a:off x="6355273" y="2889511"/>
            <a:ext cx="1838573" cy="74971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2B757A91-E11F-9540-A206-3162230E40FB}"/>
              </a:ext>
            </a:extLst>
          </p:cNvPr>
          <p:cNvCxnSpPr>
            <a:cxnSpLocks/>
          </p:cNvCxnSpPr>
          <p:nvPr/>
        </p:nvCxnSpPr>
        <p:spPr>
          <a:xfrm>
            <a:off x="4742566" y="2808134"/>
            <a:ext cx="862015" cy="6511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AE597958-AD0C-CE49-80A3-6AF0EE6BC0E4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74787" y="3934267"/>
            <a:ext cx="842893" cy="2710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0B9DD4A-000E-0B46-8018-AE5B7EAF7090}"/>
              </a:ext>
            </a:extLst>
          </p:cNvPr>
          <p:cNvSpPr txBox="1"/>
          <p:nvPr/>
        </p:nvSpPr>
        <p:spPr>
          <a:xfrm>
            <a:off x="402326" y="320544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E971ABB9-6DEB-5C42-92C1-327BD8109652}"/>
              </a:ext>
            </a:extLst>
          </p:cNvPr>
          <p:cNvCxnSpPr>
            <a:cxnSpLocks/>
          </p:cNvCxnSpPr>
          <p:nvPr/>
        </p:nvCxnSpPr>
        <p:spPr>
          <a:xfrm>
            <a:off x="1951229" y="3910681"/>
            <a:ext cx="440011" cy="1175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1E205F57-6457-C340-A37B-E7011CEAD3A9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811427" y="5067559"/>
            <a:ext cx="806253" cy="709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DFDB803E-6C38-6943-8285-E46E5D5AC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2647" y="3856915"/>
            <a:ext cx="253700" cy="2537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8C4767CF-77C1-6841-BC12-A85816664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172" y="3856915"/>
            <a:ext cx="253700" cy="2537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0B167129-BCD8-FE48-8A00-AA36D3C2C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782" y="3856915"/>
            <a:ext cx="253700" cy="253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CB4CE6BD-8254-5B40-8158-978C8E9FD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684" y="5020431"/>
            <a:ext cx="236114" cy="2361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61E15A0-F6D2-5C4F-B41D-E6D89C62A844}"/>
              </a:ext>
            </a:extLst>
          </p:cNvPr>
          <p:cNvSpPr txBox="1"/>
          <p:nvPr/>
        </p:nvSpPr>
        <p:spPr>
          <a:xfrm>
            <a:off x="7896" y="1331104"/>
            <a:ext cx="54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Multiple Queue, Multiple Consumer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24DE4F6-DEE4-7E47-8EF0-B35BACB42DA9}"/>
              </a:ext>
            </a:extLst>
          </p:cNvPr>
          <p:cNvSpPr txBox="1"/>
          <p:nvPr/>
        </p:nvSpPr>
        <p:spPr>
          <a:xfrm>
            <a:off x="2420534" y="2169864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커피 머신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88936246-8DED-114C-8DC5-3FDB30C8EFF3}"/>
              </a:ext>
            </a:extLst>
          </p:cNvPr>
          <p:cNvSpPr txBox="1"/>
          <p:nvPr/>
        </p:nvSpPr>
        <p:spPr>
          <a:xfrm>
            <a:off x="2430210" y="3379448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블랜더</a:t>
            </a:r>
            <a:endParaRPr kumimoji="1"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7B5EC86-08D6-B54E-A741-EDB59368286E}"/>
              </a:ext>
            </a:extLst>
          </p:cNvPr>
          <p:cNvSpPr txBox="1"/>
          <p:nvPr/>
        </p:nvSpPr>
        <p:spPr>
          <a:xfrm>
            <a:off x="2503249" y="4498505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그 외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7250" y="5810680"/>
            <a:ext cx="7095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장점</a:t>
            </a:r>
            <a:r>
              <a:rPr lang="en-US" altLang="ko-KR" sz="1400" dirty="0" smtClean="0"/>
              <a:t>:  - </a:t>
            </a:r>
            <a:r>
              <a:rPr lang="ko-KR" altLang="en-US" sz="1400" dirty="0" smtClean="0"/>
              <a:t>사용할 수 없는 리소스가 생기지 않는다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- </a:t>
            </a:r>
            <a:r>
              <a:rPr lang="ko-KR" altLang="en-US" sz="1400" dirty="0" smtClean="0"/>
              <a:t>머신 사용이 필요 없는 주문은 바로 받을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- </a:t>
            </a:r>
            <a:r>
              <a:rPr lang="ko-KR" altLang="en-US" sz="1400" dirty="0" smtClean="0"/>
              <a:t>어느 큐에서 지연이 생기고 있는지 모니터링이 가능하다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2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2822DF-11D3-2648-8A80-96E804C646FF}"/>
              </a:ext>
            </a:extLst>
          </p:cNvPr>
          <p:cNvSpPr txBox="1"/>
          <p:nvPr/>
        </p:nvSpPr>
        <p:spPr>
          <a:xfrm>
            <a:off x="196298" y="1240735"/>
            <a:ext cx="1026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{“</a:t>
            </a:r>
            <a:r>
              <a:rPr kumimoji="1" lang="en-US" altLang="x-none" b="1" dirty="0">
                <a:solidFill>
                  <a:srgbClr val="FF0000"/>
                </a:solidFill>
              </a:rPr>
              <a:t>id</a:t>
            </a:r>
            <a:r>
              <a:rPr kumimoji="1" lang="en-US" altLang="x-none" dirty="0"/>
              <a:t>” : 1, “</a:t>
            </a:r>
            <a:r>
              <a:rPr kumimoji="1" lang="en-US" altLang="x-none" b="1" dirty="0">
                <a:solidFill>
                  <a:srgbClr val="FF0000"/>
                </a:solidFill>
              </a:rPr>
              <a:t>menu</a:t>
            </a:r>
            <a:r>
              <a:rPr kumimoji="1" lang="en-US" altLang="x-none" dirty="0"/>
              <a:t>” : “</a:t>
            </a:r>
            <a:r>
              <a:rPr kumimoji="1" lang="ko-KR" altLang="en-US" dirty="0" err="1"/>
              <a:t>라떼</a:t>
            </a:r>
            <a:r>
              <a:rPr kumimoji="1" lang="en-US" altLang="x-none" dirty="0"/>
              <a:t>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en-US" altLang="ko-KR" b="1" dirty="0" err="1">
                <a:solidFill>
                  <a:srgbClr val="FF0000"/>
                </a:solidFill>
              </a:rPr>
              <a:t>beverageType</a:t>
            </a:r>
            <a:r>
              <a:rPr kumimoji="1" lang="en-US" altLang="ko-KR" dirty="0"/>
              <a:t>” : </a:t>
            </a:r>
            <a:r>
              <a:rPr kumimoji="1" lang="en-US" altLang="ko-KR" dirty="0" err="1"/>
              <a:t>BeverageType</a:t>
            </a:r>
            <a:r>
              <a:rPr kumimoji="1" lang="en-US" altLang="ko-KR" dirty="0"/>
              <a:t>.</a:t>
            </a:r>
            <a:r>
              <a:rPr lang="en" altLang="x-none" i="1" dirty="0"/>
              <a:t> COFFEE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, “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timestamp</a:t>
            </a:r>
            <a:r>
              <a:rPr kumimoji="1" lang="en-US" altLang="ko-KR" dirty="0" smtClean="0"/>
              <a:t>” : Date</a:t>
            </a:r>
            <a:r>
              <a:rPr kumimoji="1" lang="en-US" altLang="x-none" dirty="0" smtClean="0"/>
              <a:t>}</a:t>
            </a:r>
            <a:endParaRPr kumimoji="1" lang="x-none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F640EF95-4635-0749-9EF2-81606CFE5DFB}"/>
              </a:ext>
            </a:extLst>
          </p:cNvPr>
          <p:cNvSpPr/>
          <p:nvPr/>
        </p:nvSpPr>
        <p:spPr>
          <a:xfrm>
            <a:off x="9197448" y="2948372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6190FDF8-55E9-B14B-91F3-D759D1385914}"/>
              </a:ext>
            </a:extLst>
          </p:cNvPr>
          <p:cNvSpPr/>
          <p:nvPr/>
        </p:nvSpPr>
        <p:spPr>
          <a:xfrm>
            <a:off x="5042242" y="3244411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998EA1-F281-8346-BD28-3456852E658F}"/>
              </a:ext>
            </a:extLst>
          </p:cNvPr>
          <p:cNvSpPr txBox="1"/>
          <p:nvPr/>
        </p:nvSpPr>
        <p:spPr>
          <a:xfrm>
            <a:off x="5305145" y="2717502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9264B5D-5D9B-D54B-B139-84C7FECD1DBF}"/>
              </a:ext>
            </a:extLst>
          </p:cNvPr>
          <p:cNvGrpSpPr/>
          <p:nvPr/>
        </p:nvGrpSpPr>
        <p:grpSpPr>
          <a:xfrm>
            <a:off x="5284768" y="3544442"/>
            <a:ext cx="1371600" cy="1055920"/>
            <a:chOff x="3380003" y="4724420"/>
            <a:chExt cx="1371600" cy="1055920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88C5D6E-6A86-D34B-95E8-13810F27D623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E2F2D664-6D49-D94E-9301-725219C9D470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="" xmlns:a16="http://schemas.microsoft.com/office/drawing/2014/main" id="{ABCD4FE5-E272-8E40-A297-BCBD35D48E45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="" xmlns:a16="http://schemas.microsoft.com/office/drawing/2014/main" id="{A61458F1-C3A1-FE44-8F46-84DC5048A237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FF9FCDB-8529-944E-826A-F004EFF17169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330D6078-46A2-434F-8A92-9EEAAB73ADAA}"/>
              </a:ext>
            </a:extLst>
          </p:cNvPr>
          <p:cNvGrpSpPr/>
          <p:nvPr/>
        </p:nvGrpSpPr>
        <p:grpSpPr>
          <a:xfrm>
            <a:off x="9250236" y="3124673"/>
            <a:ext cx="1143000" cy="1055920"/>
            <a:chOff x="3478743" y="4724420"/>
            <a:chExt cx="1143000" cy="1055920"/>
          </a:xfrm>
        </p:grpSpPr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7DA9207-4E7A-EB40-988E-350F2AC8AAA5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31CEEB29-ACAD-9942-803F-B450951E7491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68A20B32-DB18-6D47-A44F-3FEEF32770B6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ECC1327C-E159-014F-8E49-978CC7C2EDFF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D92B990-E0BF-F04D-9E23-8D70600684BB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716EB59-C138-6745-BA5B-6586395D0416}"/>
              </a:ext>
            </a:extLst>
          </p:cNvPr>
          <p:cNvGrpSpPr/>
          <p:nvPr/>
        </p:nvGrpSpPr>
        <p:grpSpPr>
          <a:xfrm>
            <a:off x="9238602" y="4285516"/>
            <a:ext cx="1143000" cy="1055920"/>
            <a:chOff x="3489016" y="4724420"/>
            <a:chExt cx="1143000" cy="1055920"/>
          </a:xfrm>
        </p:grpSpPr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DB17657B-6CAF-7D41-9160-A3B4B99323BE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68008D0E-E2CE-DE46-A5DA-01C35F7B995A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E4017BA-7626-E047-8710-53589E385DAF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90DBE98C-4A35-A142-8F30-9C57F1E18179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8A1660E-5903-A742-9721-422C8C43B290}"/>
                </a:ext>
              </a:extLst>
            </p:cNvPr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30FAA2D-BA9A-0C4D-B220-DF6243F7B6EE}"/>
              </a:ext>
            </a:extLst>
          </p:cNvPr>
          <p:cNvSpPr txBox="1"/>
          <p:nvPr/>
        </p:nvSpPr>
        <p:spPr>
          <a:xfrm>
            <a:off x="234132" y="2776561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="" xmlns:a16="http://schemas.microsoft.com/office/drawing/2014/main" id="{B3F44DA9-4724-1F4B-AE9C-F772C809CB52}"/>
              </a:ext>
            </a:extLst>
          </p:cNvPr>
          <p:cNvSpPr/>
          <p:nvPr/>
        </p:nvSpPr>
        <p:spPr>
          <a:xfrm>
            <a:off x="330559" y="3429286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A285FFE8-57DB-AF46-9241-CC91715B4A2A}"/>
              </a:ext>
            </a:extLst>
          </p:cNvPr>
          <p:cNvCxnSpPr>
            <a:cxnSpLocks/>
          </p:cNvCxnSpPr>
          <p:nvPr/>
        </p:nvCxnSpPr>
        <p:spPr>
          <a:xfrm>
            <a:off x="4494840" y="4037946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9DD533F7-1D4E-E946-9E1E-5B69E4407787}"/>
              </a:ext>
            </a:extLst>
          </p:cNvPr>
          <p:cNvGrpSpPr/>
          <p:nvPr/>
        </p:nvGrpSpPr>
        <p:grpSpPr>
          <a:xfrm>
            <a:off x="2772746" y="2500010"/>
            <a:ext cx="2021746" cy="3060550"/>
            <a:chOff x="2088180" y="1882477"/>
            <a:chExt cx="2021746" cy="3060550"/>
          </a:xfrm>
        </p:grpSpPr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D5CF7158-249E-E746-9872-CEE4E0334465}"/>
                </a:ext>
              </a:extLst>
            </p:cNvPr>
            <p:cNvGrpSpPr/>
            <p:nvPr/>
          </p:nvGrpSpPr>
          <p:grpSpPr>
            <a:xfrm>
              <a:off x="2088180" y="1882477"/>
              <a:ext cx="2021746" cy="3060550"/>
              <a:chOff x="1942139" y="1253158"/>
              <a:chExt cx="2021746" cy="3060550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="" xmlns:a16="http://schemas.microsoft.com/office/drawing/2014/main" id="{4ABA6034-B31D-9A4B-8F3B-5B5FA259D3E9}"/>
                  </a:ext>
                </a:extLst>
              </p:cNvPr>
              <p:cNvSpPr/>
              <p:nvPr/>
            </p:nvSpPr>
            <p:spPr>
              <a:xfrm>
                <a:off x="1942139" y="2145026"/>
                <a:ext cx="1801544" cy="216868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="" xmlns:a16="http://schemas.microsoft.com/office/drawing/2014/main" id="{355011B4-39F8-EA48-8FB8-F7EB6CDA9918}"/>
                  </a:ext>
                </a:extLst>
              </p:cNvPr>
              <p:cNvGrpSpPr/>
              <p:nvPr/>
            </p:nvGrpSpPr>
            <p:grpSpPr>
              <a:xfrm>
                <a:off x="1992201" y="1253158"/>
                <a:ext cx="1971684" cy="646331"/>
                <a:chOff x="1788003" y="1253158"/>
                <a:chExt cx="1971684" cy="646331"/>
              </a:xfrm>
            </p:grpSpPr>
            <p:pic>
              <p:nvPicPr>
                <p:cNvPr id="60" name="Picture 3" descr="C:\Users\user\Downloads\rabbitmq-icon (1).png">
                  <a:extLst>
                    <a:ext uri="{FF2B5EF4-FFF2-40B4-BE49-F238E27FC236}">
                      <a16:creationId xmlns="" xmlns:a16="http://schemas.microsoft.com/office/drawing/2014/main" id="{783B1CA2-9475-7543-9440-C156AE0DE1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8003" y="1262287"/>
                  <a:ext cx="577805" cy="577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id="{89906B5C-7494-B548-958B-93F22E728D11}"/>
                    </a:ext>
                  </a:extLst>
                </p:cNvPr>
                <p:cNvSpPr txBox="1"/>
                <p:nvPr/>
              </p:nvSpPr>
              <p:spPr>
                <a:xfrm>
                  <a:off x="2306449" y="1253158"/>
                  <a:ext cx="14532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rabbitMQ</a:t>
                  </a:r>
                  <a:endPara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  <a:p>
                  <a:r>
                    <a:rPr lang="en-US" altLang="ko-KR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server</a:t>
                  </a:r>
                  <a:endPara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="" xmlns:a16="http://schemas.microsoft.com/office/drawing/2014/main" id="{BA9CD164-DA40-6447-86EB-9CCD5B843C01}"/>
                  </a:ext>
                </a:extLst>
              </p:cNvPr>
              <p:cNvGrpSpPr/>
              <p:nvPr/>
            </p:nvGrpSpPr>
            <p:grpSpPr>
              <a:xfrm>
                <a:off x="2074921" y="2254513"/>
                <a:ext cx="1447859" cy="824676"/>
                <a:chOff x="1867030" y="2127616"/>
                <a:chExt cx="1447859" cy="824676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="" xmlns:a16="http://schemas.microsoft.com/office/drawing/2014/main" id="{3B68286F-D3AC-C24E-B99A-4DC2E63149EA}"/>
                    </a:ext>
                  </a:extLst>
                </p:cNvPr>
                <p:cNvGrpSpPr/>
                <p:nvPr/>
              </p:nvGrpSpPr>
              <p:grpSpPr>
                <a:xfrm>
                  <a:off x="1910643" y="2484598"/>
                  <a:ext cx="1404246" cy="467694"/>
                  <a:chOff x="1269819" y="5434616"/>
                  <a:chExt cx="1404246" cy="467694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="" xmlns:a16="http://schemas.microsoft.com/office/drawing/2014/main" id="{C913B5BE-D06E-1C4F-AA4E-7CFA4B73FEA1}"/>
                      </a:ext>
                    </a:extLst>
                  </p:cNvPr>
                  <p:cNvSpPr/>
                  <p:nvPr/>
                </p:nvSpPr>
                <p:spPr>
                  <a:xfrm>
                    <a:off x="1269819" y="5434616"/>
                    <a:ext cx="1404246" cy="46769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="" xmlns:a16="http://schemas.microsoft.com/office/drawing/2014/main" id="{61605208-6798-DD40-921C-9B084932B123}"/>
                      </a:ext>
                    </a:extLst>
                  </p:cNvPr>
                  <p:cNvSpPr/>
                  <p:nvPr/>
                </p:nvSpPr>
                <p:spPr>
                  <a:xfrm>
                    <a:off x="2189708" y="5477154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="" xmlns:a16="http://schemas.microsoft.com/office/drawing/2014/main" id="{69FCBE6D-0478-AF4D-B449-8AD813E3F214}"/>
                      </a:ext>
                    </a:extLst>
                  </p:cNvPr>
                  <p:cNvSpPr/>
                  <p:nvPr/>
                </p:nvSpPr>
                <p:spPr>
                  <a:xfrm>
                    <a:off x="1739767" y="5476486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="" xmlns:a16="http://schemas.microsoft.com/office/drawing/2014/main" id="{5DF50F46-6149-D14F-B19E-B150C5529222}"/>
                    </a:ext>
                  </a:extLst>
                </p:cNvPr>
                <p:cNvSpPr txBox="1"/>
                <p:nvPr/>
              </p:nvSpPr>
              <p:spPr>
                <a:xfrm>
                  <a:off x="1867030" y="2127616"/>
                  <a:ext cx="1349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커피 머신</a:t>
                  </a:r>
                </a:p>
              </p:txBody>
            </p:sp>
          </p:grp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AD710075-453E-BE40-A0E8-0BC425F66294}"/>
                </a:ext>
              </a:extLst>
            </p:cNvPr>
            <p:cNvGrpSpPr/>
            <p:nvPr/>
          </p:nvGrpSpPr>
          <p:grpSpPr>
            <a:xfrm>
              <a:off x="2268346" y="3938047"/>
              <a:ext cx="1411524" cy="859975"/>
              <a:chOff x="2219574" y="4031626"/>
              <a:chExt cx="1411524" cy="859975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EF33B1E0-12A3-D841-BB38-42F458F6BA10}"/>
                  </a:ext>
                </a:extLst>
              </p:cNvPr>
              <p:cNvSpPr/>
              <p:nvPr/>
            </p:nvSpPr>
            <p:spPr>
              <a:xfrm>
                <a:off x="2226852" y="4423907"/>
                <a:ext cx="1404246" cy="46769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BF376C56-DBA9-A14E-932E-C35E6A7C4376}"/>
                  </a:ext>
                </a:extLst>
              </p:cNvPr>
              <p:cNvSpPr/>
              <p:nvPr/>
            </p:nvSpPr>
            <p:spPr>
              <a:xfrm>
                <a:off x="2752791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A1627A73-33C2-AD43-AFF7-E9C6D89E6D94}"/>
                  </a:ext>
                </a:extLst>
              </p:cNvPr>
              <p:cNvSpPr/>
              <p:nvPr/>
            </p:nvSpPr>
            <p:spPr>
              <a:xfrm>
                <a:off x="2315689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7F84F265-A40A-1245-886C-B9F9B675A9E7}"/>
                  </a:ext>
                </a:extLst>
              </p:cNvPr>
              <p:cNvSpPr txBox="1"/>
              <p:nvPr/>
            </p:nvSpPr>
            <p:spPr>
              <a:xfrm>
                <a:off x="2219574" y="4031626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결과</a:t>
                </a:r>
              </a:p>
            </p:txBody>
          </p:sp>
        </p:grpSp>
      </p:grpSp>
      <p:cxnSp>
        <p:nvCxnSpPr>
          <p:cNvPr id="70" name="직선 연결선 31">
            <a:extLst>
              <a:ext uri="{FF2B5EF4-FFF2-40B4-BE49-F238E27FC236}">
                <a16:creationId xmlns="" xmlns:a16="http://schemas.microsoft.com/office/drawing/2014/main" id="{AF82F828-C99B-D442-8CA3-B26824B715CE}"/>
              </a:ext>
            </a:extLst>
          </p:cNvPr>
          <p:cNvCxnSpPr/>
          <p:nvPr/>
        </p:nvCxnSpPr>
        <p:spPr>
          <a:xfrm>
            <a:off x="2878723" y="4501387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50E5DC8A-2D29-F347-839E-01DBB0AD288E}"/>
              </a:ext>
            </a:extLst>
          </p:cNvPr>
          <p:cNvCxnSpPr>
            <a:cxnSpLocks/>
          </p:cNvCxnSpPr>
          <p:nvPr/>
        </p:nvCxnSpPr>
        <p:spPr>
          <a:xfrm flipH="1">
            <a:off x="4370600" y="5182558"/>
            <a:ext cx="1110355" cy="13731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6663DE9B-906F-1F49-8611-3D8CE20EE48F}"/>
              </a:ext>
            </a:extLst>
          </p:cNvPr>
          <p:cNvGrpSpPr/>
          <p:nvPr/>
        </p:nvGrpSpPr>
        <p:grpSpPr>
          <a:xfrm>
            <a:off x="5377540" y="4753848"/>
            <a:ext cx="1371600" cy="826221"/>
            <a:chOff x="5763985" y="5326964"/>
            <a:chExt cx="1371600" cy="826221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B6245B18-8A3C-6045-9797-40A7DA5FC11C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CFADA0B9-9783-F44F-A3CF-2B99F9DB5E8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="" xmlns:a16="http://schemas.microsoft.com/office/drawing/2014/main" id="{669C2C67-CF72-F84B-A7F5-2DD580FDFF46}"/>
              </a:ext>
            </a:extLst>
          </p:cNvPr>
          <p:cNvCxnSpPr>
            <a:cxnSpLocks/>
          </p:cNvCxnSpPr>
          <p:nvPr/>
        </p:nvCxnSpPr>
        <p:spPr>
          <a:xfrm flipH="1" flipV="1">
            <a:off x="1499472" y="5035203"/>
            <a:ext cx="1449669" cy="70889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93544D1E-F3F2-DD43-ACD7-880A481AF140}"/>
              </a:ext>
            </a:extLst>
          </p:cNvPr>
          <p:cNvGrpSpPr/>
          <p:nvPr/>
        </p:nvGrpSpPr>
        <p:grpSpPr>
          <a:xfrm>
            <a:off x="311609" y="3604561"/>
            <a:ext cx="1278637" cy="770222"/>
            <a:chOff x="5763984" y="5326964"/>
            <a:chExt cx="1371600" cy="826221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88BF0F6B-6B9A-2C4D-ACC9-E98946CD26CB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00207EE1-C367-B541-ACC0-F77D953476BD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8773E1DE-4BF8-0741-AB82-B85BE47949B2}"/>
              </a:ext>
            </a:extLst>
          </p:cNvPr>
          <p:cNvGrpSpPr/>
          <p:nvPr/>
        </p:nvGrpSpPr>
        <p:grpSpPr>
          <a:xfrm>
            <a:off x="301234" y="4549005"/>
            <a:ext cx="1278637" cy="770222"/>
            <a:chOff x="5763984" y="5326964"/>
            <a:chExt cx="1371600" cy="826221"/>
          </a:xfrm>
        </p:grpSpPr>
        <p:sp>
          <p:nvSpPr>
            <p:cNvPr id="83" name="타원 82">
              <a:extLst>
                <a:ext uri="{FF2B5EF4-FFF2-40B4-BE49-F238E27FC236}">
                  <a16:creationId xmlns="" xmlns:a16="http://schemas.microsoft.com/office/drawing/2014/main" id="{402480E7-9319-B341-9574-BC5A369656A3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DC176B39-952C-354B-A257-933E3ABA6D22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BF58B56E-CDEA-2C4C-A0F4-08DD3B6561BE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17209" y="4055749"/>
            <a:ext cx="431932" cy="364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A8B7E17C-3220-5749-A802-D4047F2AE978}"/>
              </a:ext>
            </a:extLst>
          </p:cNvPr>
          <p:cNvSpPr/>
          <p:nvPr/>
        </p:nvSpPr>
        <p:spPr>
          <a:xfrm>
            <a:off x="7560182" y="365306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꺾인 연결선 215">
            <a:extLst>
              <a:ext uri="{FF2B5EF4-FFF2-40B4-BE49-F238E27FC236}">
                <a16:creationId xmlns="" xmlns:a16="http://schemas.microsoft.com/office/drawing/2014/main" id="{385BDBE6-07B0-5345-9476-FA06C3C0A90E}"/>
              </a:ext>
            </a:extLst>
          </p:cNvPr>
          <p:cNvCxnSpPr/>
          <p:nvPr/>
        </p:nvCxnSpPr>
        <p:spPr>
          <a:xfrm flipV="1">
            <a:off x="7560182" y="3375508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222">
            <a:extLst>
              <a:ext uri="{FF2B5EF4-FFF2-40B4-BE49-F238E27FC236}">
                <a16:creationId xmlns="" xmlns:a16="http://schemas.microsoft.com/office/drawing/2014/main" id="{55E56105-7CE4-C34B-BD42-ED5B564D702D}"/>
              </a:ext>
            </a:extLst>
          </p:cNvPr>
          <p:cNvCxnSpPr/>
          <p:nvPr/>
        </p:nvCxnSpPr>
        <p:spPr>
          <a:xfrm flipV="1">
            <a:off x="7571068" y="3620340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224">
            <a:extLst>
              <a:ext uri="{FF2B5EF4-FFF2-40B4-BE49-F238E27FC236}">
                <a16:creationId xmlns="" xmlns:a16="http://schemas.microsoft.com/office/drawing/2014/main" id="{5546455D-8FF8-C143-9493-ADAAEFB67897}"/>
              </a:ext>
            </a:extLst>
          </p:cNvPr>
          <p:cNvCxnSpPr/>
          <p:nvPr/>
        </p:nvCxnSpPr>
        <p:spPr>
          <a:xfrm>
            <a:off x="7571068" y="4001323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227">
            <a:extLst>
              <a:ext uri="{FF2B5EF4-FFF2-40B4-BE49-F238E27FC236}">
                <a16:creationId xmlns="" xmlns:a16="http://schemas.microsoft.com/office/drawing/2014/main" id="{BE872F45-D69F-3E41-B764-269AE0AC096D}"/>
              </a:ext>
            </a:extLst>
          </p:cNvPr>
          <p:cNvCxnSpPr/>
          <p:nvPr/>
        </p:nvCxnSpPr>
        <p:spPr>
          <a:xfrm>
            <a:off x="7639463" y="4105306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26B1BA6C-DDCC-5441-AC7A-B2ACE5FBAD0A}"/>
              </a:ext>
            </a:extLst>
          </p:cNvPr>
          <p:cNvSpPr/>
          <p:nvPr/>
        </p:nvSpPr>
        <p:spPr>
          <a:xfrm>
            <a:off x="7004301" y="332068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="" xmlns:a16="http://schemas.microsoft.com/office/drawing/2014/main" id="{F0932A6E-D074-C84B-BA9B-B688763708C3}"/>
              </a:ext>
            </a:extLst>
          </p:cNvPr>
          <p:cNvCxnSpPr>
            <a:cxnSpLocks/>
          </p:cNvCxnSpPr>
          <p:nvPr/>
        </p:nvCxnSpPr>
        <p:spPr>
          <a:xfrm flipV="1">
            <a:off x="6452659" y="4001239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F41797EB-DE03-4448-A4F7-2E83E8F26CB7}"/>
              </a:ext>
            </a:extLst>
          </p:cNvPr>
          <p:cNvCxnSpPr>
            <a:cxnSpLocks/>
          </p:cNvCxnSpPr>
          <p:nvPr/>
        </p:nvCxnSpPr>
        <p:spPr>
          <a:xfrm flipH="1">
            <a:off x="6654548" y="4539845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082194DA-B7FD-C74D-A152-227FFB243136}"/>
              </a:ext>
            </a:extLst>
          </p:cNvPr>
          <p:cNvSpPr txBox="1"/>
          <p:nvPr/>
        </p:nvSpPr>
        <p:spPr>
          <a:xfrm>
            <a:off x="9061576" y="1776184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E784ACEA-5D9C-F74D-A2F0-6FC0B231D716}"/>
              </a:ext>
            </a:extLst>
          </p:cNvPr>
          <p:cNvSpPr txBox="1"/>
          <p:nvPr/>
        </p:nvSpPr>
        <p:spPr>
          <a:xfrm>
            <a:off x="6924072" y="361488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01" name="꺾인 연결선 254">
            <a:extLst>
              <a:ext uri="{FF2B5EF4-FFF2-40B4-BE49-F238E27FC236}">
                <a16:creationId xmlns="" xmlns:a16="http://schemas.microsoft.com/office/drawing/2014/main" id="{A7D373A1-3BF6-4C40-83B7-DD9C082ED5B5}"/>
              </a:ext>
            </a:extLst>
          </p:cNvPr>
          <p:cNvCxnSpPr/>
          <p:nvPr/>
        </p:nvCxnSpPr>
        <p:spPr>
          <a:xfrm rot="10800000" flipV="1">
            <a:off x="8036090" y="3278316"/>
            <a:ext cx="1276706" cy="374747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1976026" y="3769167"/>
            <a:ext cx="548383" cy="53341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022177" y="3852195"/>
            <a:ext cx="495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Ex</a:t>
            </a:r>
            <a:endParaRPr lang="ko-KR" altLang="en-US" sz="1600" b="1" dirty="0"/>
          </a:p>
        </p:txBody>
      </p:sp>
      <p:cxnSp>
        <p:nvCxnSpPr>
          <p:cNvPr id="34" name="직선 연결선 33"/>
          <p:cNvCxnSpPr>
            <a:endCxn id="85" idx="2"/>
          </p:cNvCxnSpPr>
          <p:nvPr/>
        </p:nvCxnSpPr>
        <p:spPr>
          <a:xfrm>
            <a:off x="1545917" y="3946861"/>
            <a:ext cx="430109" cy="8901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2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10188410" cy="35824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Factory </a:t>
            </a:r>
            <a:r>
              <a:rPr lang="en-US" altLang="ko-KR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Pattern : 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객체를 생성하기 위한 인터페이스를 정의하는데</a:t>
            </a: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어떤 클래스의 </a:t>
            </a: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인스턴스를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만들지는 서브클래스에서 결정하게 만든다</a:t>
            </a: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.</a:t>
            </a:r>
          </a:p>
          <a:p>
            <a:pPr defTabSz="914400">
              <a:spcBef>
                <a:spcPct val="20000"/>
              </a:spcBef>
            </a:pP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="" xmlns:a16="http://schemas.microsoft.com/office/drawing/2014/main" id="{E5F0A0CA-1790-4A49-865A-304B2E5D52B3}"/>
              </a:ext>
            </a:extLst>
          </p:cNvPr>
          <p:cNvSpPr/>
          <p:nvPr/>
        </p:nvSpPr>
        <p:spPr>
          <a:xfrm>
            <a:off x="525397" y="2303093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0716F5-1BEA-7543-9C02-35D366F9B8F3}"/>
              </a:ext>
            </a:extLst>
          </p:cNvPr>
          <p:cNvSpPr txBox="1"/>
          <p:nvPr/>
        </p:nvSpPr>
        <p:spPr>
          <a:xfrm>
            <a:off x="788300" y="1776184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077FCAA-6553-A745-A693-20ED8900D2C8}"/>
              </a:ext>
            </a:extLst>
          </p:cNvPr>
          <p:cNvGrpSpPr/>
          <p:nvPr/>
        </p:nvGrpSpPr>
        <p:grpSpPr>
          <a:xfrm>
            <a:off x="767923" y="2603124"/>
            <a:ext cx="1371600" cy="1055920"/>
            <a:chOff x="3380003" y="4724420"/>
            <a:chExt cx="1371600" cy="1055920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642A1F8C-0DDD-1F45-94B9-17C58D670C0C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E0F40C96-FFA6-5349-839B-4322D301595B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2CD3DA56-87F6-4644-B16B-2E417728CDA1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539D1251-54EB-5841-A369-4A65FFF9234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C23BA4C-2E81-894B-B495-1B6FE2FBCC14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52C95938-56FB-544E-BD64-EC1E4CE6C098}"/>
              </a:ext>
            </a:extLst>
          </p:cNvPr>
          <p:cNvCxnSpPr>
            <a:cxnSpLocks/>
          </p:cNvCxnSpPr>
          <p:nvPr/>
        </p:nvCxnSpPr>
        <p:spPr>
          <a:xfrm>
            <a:off x="-7055" y="3111235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090D4569-04A4-6440-BD88-839B78E4AF7C}"/>
              </a:ext>
            </a:extLst>
          </p:cNvPr>
          <p:cNvCxnSpPr>
            <a:cxnSpLocks/>
          </p:cNvCxnSpPr>
          <p:nvPr/>
        </p:nvCxnSpPr>
        <p:spPr>
          <a:xfrm flipH="1">
            <a:off x="0" y="4219980"/>
            <a:ext cx="961452" cy="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5F468EEA-852D-1C4D-8070-4F77D40292C3}"/>
              </a:ext>
            </a:extLst>
          </p:cNvPr>
          <p:cNvGrpSpPr/>
          <p:nvPr/>
        </p:nvGrpSpPr>
        <p:grpSpPr>
          <a:xfrm>
            <a:off x="860695" y="3812530"/>
            <a:ext cx="1371600" cy="826221"/>
            <a:chOff x="5763985" y="5326964"/>
            <a:chExt cx="1371600" cy="826221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5A43AC47-E858-C544-939F-B9827177F4A9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0A6374A-1BA8-7946-B5F6-95AD2CBA98C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D35FE750-D571-954B-9ACF-4A9E64799C0A}"/>
              </a:ext>
            </a:extLst>
          </p:cNvPr>
          <p:cNvSpPr/>
          <p:nvPr/>
        </p:nvSpPr>
        <p:spPr>
          <a:xfrm>
            <a:off x="2487456" y="237936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2C3CF94-8FAC-6648-B224-60C529BFED26}"/>
              </a:ext>
            </a:extLst>
          </p:cNvPr>
          <p:cNvCxnSpPr>
            <a:cxnSpLocks/>
          </p:cNvCxnSpPr>
          <p:nvPr/>
        </p:nvCxnSpPr>
        <p:spPr>
          <a:xfrm flipV="1">
            <a:off x="1935814" y="3059921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54B19313-266D-D24B-8653-48B476B9BE05}"/>
              </a:ext>
            </a:extLst>
          </p:cNvPr>
          <p:cNvCxnSpPr>
            <a:cxnSpLocks/>
          </p:cNvCxnSpPr>
          <p:nvPr/>
        </p:nvCxnSpPr>
        <p:spPr>
          <a:xfrm flipH="1">
            <a:off x="2137703" y="3598527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28FB053-5853-4C42-871D-D43D7FCBA30E}"/>
              </a:ext>
            </a:extLst>
          </p:cNvPr>
          <p:cNvSpPr txBox="1"/>
          <p:nvPr/>
        </p:nvSpPr>
        <p:spPr>
          <a:xfrm>
            <a:off x="2407227" y="267356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A2FF7B9C-8C68-E141-998E-8E746ACAD168}"/>
              </a:ext>
            </a:extLst>
          </p:cNvPr>
          <p:cNvCxnSpPr>
            <a:cxnSpLocks/>
          </p:cNvCxnSpPr>
          <p:nvPr/>
        </p:nvCxnSpPr>
        <p:spPr>
          <a:xfrm flipH="1">
            <a:off x="1546495" y="3097013"/>
            <a:ext cx="400871" cy="794985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F2F9366-233A-B54C-B020-2032B1F7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28" y="2084554"/>
            <a:ext cx="6085495" cy="28877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069919D-A155-B141-B1AA-C2948E88027F}"/>
              </a:ext>
            </a:extLst>
          </p:cNvPr>
          <p:cNvSpPr/>
          <p:nvPr/>
        </p:nvSpPr>
        <p:spPr>
          <a:xfrm>
            <a:off x="654098" y="5063721"/>
            <a:ext cx="9385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공통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빨대와 컵 </a:t>
            </a:r>
            <a:r>
              <a:rPr lang="ko-KR" altLang="en-US" dirty="0" smtClean="0">
                <a:latin typeface="Helvetica Neue" panose="02000503000000020004" pitchFamily="2" charset="0"/>
              </a:rPr>
              <a:t>준비</a:t>
            </a:r>
            <a:endParaRPr lang="ko-KR" altLang="en-US" dirty="0">
              <a:latin typeface="Helvetica Neue" panose="02000503000000020004" pitchFamily="2" charset="0"/>
            </a:endParaRPr>
          </a:p>
          <a:p>
            <a:r>
              <a:rPr lang="en" altLang="x-none" dirty="0" err="1">
                <a:latin typeface="Helvetica Neue" panose="02000503000000020004" pitchFamily="2" charset="0"/>
              </a:rPr>
              <a:t>getStraw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getCup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가변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음료 제조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</a:t>
            </a:r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= </a:t>
            </a:r>
            <a:r>
              <a:rPr lang="en" altLang="x-none" dirty="0" err="1">
                <a:latin typeface="Helvetica Neue" panose="02000503000000020004" pitchFamily="2" charset="0"/>
              </a:rPr>
              <a:t>CafeReceiverFactory.getCafeReceiver</a:t>
            </a:r>
            <a:r>
              <a:rPr lang="en" altLang="x-none" dirty="0">
                <a:latin typeface="Helvetica Neue" panose="02000503000000020004" pitchFamily="2" charset="0"/>
              </a:rPr>
              <a:t>(type);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cafeReceiver.make</a:t>
            </a:r>
            <a:r>
              <a:rPr lang="en" altLang="x-none" dirty="0">
                <a:latin typeface="Helvetica Neue" panose="02000503000000020004" pitchFamily="2" charset="0"/>
              </a:rPr>
              <a:t>(message);</a:t>
            </a:r>
            <a:endParaRPr lang="en" altLang="x-none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Server &amp; Client</a:t>
            </a:r>
            <a:endParaRPr lang="en-US" altLang="ko-KR" dirty="0" smtClean="0">
              <a:latin typeface="다키 L" pitchFamily="2" charset="-127"/>
              <a:ea typeface="다키 L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Codec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>
                <a:latin typeface="다키 L" pitchFamily="2" charset="-127"/>
                <a:ea typeface="다키 L" pitchFamily="2" charset="-127"/>
              </a:rPr>
              <a:t>Message Handler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>
                <a:latin typeface="다키 L" pitchFamily="2" charset="-127"/>
                <a:ea typeface="다키 L" pitchFamily="2" charset="-127"/>
              </a:rPr>
              <a:t>Request </a:t>
            </a:r>
            <a:r>
              <a:rPr lang="ko-KR" altLang="en-US" dirty="0" smtClean="0">
                <a:latin typeface="다키 L" pitchFamily="2" charset="-127"/>
                <a:ea typeface="다키 L" pitchFamily="2" charset="-127"/>
              </a:rPr>
              <a:t>분배</a:t>
            </a: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2484C6"/>
                </a:solidFill>
                <a:latin typeface="다키 M Title" pitchFamily="2" charset="-127"/>
                <a:ea typeface="다키 M Title" pitchFamily="2" charset="-127"/>
              </a:rPr>
              <a:t>04</a:t>
            </a:r>
            <a:endParaRPr lang="ko-KR" altLang="en-US" sz="6000" dirty="0">
              <a:solidFill>
                <a:srgbClr val="2484C6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3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 smtClean="0"/>
              <a:t>Netty</a:t>
            </a:r>
            <a:endParaRPr kumimoji="1" lang="ko-KR" altLang="en-US" sz="2400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5411503" y="3474156"/>
            <a:ext cx="4541775" cy="3382671"/>
            <a:chOff x="5161131" y="3474156"/>
            <a:chExt cx="4541775" cy="3382671"/>
          </a:xfrm>
        </p:grpSpPr>
        <p:pic>
          <p:nvPicPr>
            <p:cNvPr id="1030" name="Picture 6" descr="https://t1.daumcdn.net/cfile/tistory/995A25505AD437F6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293" y="3474156"/>
              <a:ext cx="4533613" cy="297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6389914" y="6487495"/>
              <a:ext cx="23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Netty</a:t>
              </a:r>
              <a:r>
                <a:rPr lang="en-US" altLang="ko-KR" dirty="0" smtClean="0"/>
                <a:t> Bootstrap</a:t>
              </a:r>
              <a:endParaRPr lang="ko-KR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61131" y="3474156"/>
              <a:ext cx="944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FF7C80"/>
                  </a:solidFill>
                </a:rPr>
                <a:t>NIO</a:t>
              </a:r>
              <a:endParaRPr lang="ko-KR" altLang="en-US" sz="2800" dirty="0">
                <a:solidFill>
                  <a:srgbClr val="FF7C80"/>
                </a:solidFill>
              </a:endParaRP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5960775" y="3752616"/>
              <a:ext cx="1081200" cy="185426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780757" y="3845329"/>
            <a:ext cx="3835976" cy="3011889"/>
            <a:chOff x="643630" y="3845329"/>
            <a:chExt cx="3835976" cy="3011889"/>
          </a:xfrm>
        </p:grpSpPr>
        <p:pic>
          <p:nvPicPr>
            <p:cNvPr id="96" name="Picture 4" descr="https://t1.daumcdn.net/cfile/tistory/99AAD0335AEAA941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30" y="3845329"/>
              <a:ext cx="3416741" cy="243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43630" y="6487886"/>
              <a:ext cx="383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Java NIO(</a:t>
              </a:r>
              <a:r>
                <a:rPr lang="ko-KR" altLang="en-US" dirty="0" smtClean="0"/>
                <a:t>논</a:t>
              </a:r>
              <a:r>
                <a:rPr lang="en-US" altLang="ko-KR" dirty="0" smtClean="0"/>
                <a:t>-</a:t>
              </a:r>
              <a:r>
                <a:rPr lang="ko-KR" altLang="en-US" dirty="0" smtClean="0"/>
                <a:t>블로킹</a:t>
              </a:r>
              <a:r>
                <a:rPr lang="en-US" altLang="ko-KR" dirty="0" smtClean="0"/>
                <a:t>) – selector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83802" y="5716486"/>
              <a:ext cx="1595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단일 </a:t>
              </a:r>
              <a:r>
                <a:rPr lang="ko-KR" altLang="en-US" dirty="0" err="1" smtClean="0"/>
                <a:t>스레드로</a:t>
              </a:r>
              <a:endParaRPr lang="en-US" altLang="ko-KR" dirty="0" smtClean="0"/>
            </a:p>
            <a:p>
              <a:r>
                <a:rPr lang="ko-KR" altLang="en-US" dirty="0" smtClean="0"/>
                <a:t>연결 관리 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065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Netty</a:t>
            </a:r>
            <a:endParaRPr kumimoji="1"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321974" y="3145543"/>
            <a:ext cx="401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FF7C80"/>
                </a:solidFill>
              </a:rPr>
              <a:t>이벤트 기반 프로그래밍</a:t>
            </a:r>
            <a:endParaRPr lang="ko-KR" altLang="en-US" sz="3200" b="1" dirty="0">
              <a:solidFill>
                <a:srgbClr val="FF7C80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4777" y="4413680"/>
            <a:ext cx="10668623" cy="1921662"/>
            <a:chOff x="24777" y="4076209"/>
            <a:chExt cx="10668623" cy="1921662"/>
          </a:xfrm>
        </p:grpSpPr>
        <p:pic>
          <p:nvPicPr>
            <p:cNvPr id="90" name="Picture 2" descr="https://dpzbhybb2pdcj.cloudfront.net/maurer/Figures/01fig03_al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023" y="4201862"/>
              <a:ext cx="7358637" cy="17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24777" y="5038228"/>
              <a:ext cx="20289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2484C6"/>
                  </a:solidFill>
                </a:rPr>
                <a:t>c</a:t>
              </a:r>
              <a:r>
                <a:rPr lang="en-US" altLang="ko-KR" dirty="0" smtClean="0">
                  <a:solidFill>
                    <a:srgbClr val="2484C6"/>
                  </a:solidFill>
                </a:rPr>
                <a:t>hannelActive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channelRead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channelInactive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973457" y="4076209"/>
              <a:ext cx="1719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Connect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Write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Flush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disconnect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</p:grpSp>
      <p:cxnSp>
        <p:nvCxnSpPr>
          <p:cNvPr id="20" name="직선 화살표 연결선 19"/>
          <p:cNvCxnSpPr/>
          <p:nvPr/>
        </p:nvCxnSpPr>
        <p:spPr>
          <a:xfrm>
            <a:off x="2962359" y="6868882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505960" y="6869134"/>
            <a:ext cx="648013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913914" y="6847106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31861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수신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82699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Decoder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270171" y="656382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</a:t>
            </a:r>
          </a:p>
          <a:p>
            <a:pPr algn="ctr"/>
            <a:r>
              <a:rPr lang="en-US" altLang="ko-KR" dirty="0" smtClean="0"/>
              <a:t>Handler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8899" y="3788073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데이터 송</a:t>
            </a:r>
            <a:r>
              <a:rPr lang="ko-KR" altLang="en-US"/>
              <a:t>신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947598" y="378807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encoder</a:t>
            </a:r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2393034" y="4087455"/>
            <a:ext cx="1554565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9" idx="1"/>
            <a:endCxn id="40" idx="3"/>
          </p:cNvCxnSpPr>
          <p:nvPr/>
        </p:nvCxnSpPr>
        <p:spPr>
          <a:xfrm flipH="1">
            <a:off x="5591341" y="4071354"/>
            <a:ext cx="1137558" cy="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="" xmlns:a16="http://schemas.microsoft.com/office/drawing/2014/main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="" xmlns:a16="http://schemas.microsoft.com/office/drawing/2014/main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="" xmlns:a16="http://schemas.microsoft.com/office/drawing/2014/main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="" xmlns:a16="http://schemas.microsoft.com/office/drawing/2014/main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="" xmlns:a16="http://schemas.microsoft.com/office/drawing/2014/main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="" xmlns:a16="http://schemas.microsoft.com/office/drawing/2014/main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="" xmlns:a16="http://schemas.microsoft.com/office/drawing/2014/main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="" xmlns:a16="http://schemas.microsoft.com/office/drawing/2014/main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="" xmlns:a16="http://schemas.microsoft.com/office/drawing/2014/main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="" xmlns:a16="http://schemas.microsoft.com/office/drawing/2014/main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="" xmlns:a16="http://schemas.microsoft.com/office/drawing/2014/main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="" xmlns:a16="http://schemas.microsoft.com/office/drawing/2014/main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FBEE619E-21A0-A943-9FC5-C1F5846CF7C5}"/>
              </a:ext>
            </a:extLst>
          </p:cNvPr>
          <p:cNvSpPr txBox="1"/>
          <p:nvPr/>
        </p:nvSpPr>
        <p:spPr>
          <a:xfrm>
            <a:off x="2366738" y="2427011"/>
            <a:ext cx="13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18156352-E4F4-864E-BD8C-C6CCA2BA13C1}"/>
              </a:ext>
            </a:extLst>
          </p:cNvPr>
          <p:cNvSpPr txBox="1"/>
          <p:nvPr/>
        </p:nvSpPr>
        <p:spPr>
          <a:xfrm>
            <a:off x="432031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="" xmlns:a16="http://schemas.microsoft.com/office/drawing/2014/main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="" xmlns:a16="http://schemas.microsoft.com/office/drawing/2014/main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="" xmlns:a16="http://schemas.microsoft.com/office/drawing/2014/main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236625" y="3342257"/>
            <a:ext cx="102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TCP </a:t>
            </a:r>
            <a:r>
              <a:rPr lang="ko-KR" altLang="en-US" dirty="0"/>
              <a:t>통신 </a:t>
            </a:r>
            <a:r>
              <a:rPr lang="en-US" altLang="ko-KR" dirty="0"/>
              <a:t>-&gt; </a:t>
            </a:r>
            <a:r>
              <a:rPr lang="ko-KR" altLang="en-US" dirty="0" err="1"/>
              <a:t>스트림</a:t>
            </a:r>
            <a:r>
              <a:rPr lang="ko-KR" altLang="en-US" dirty="0"/>
              <a:t> 기반의 통신 </a:t>
            </a:r>
            <a:r>
              <a:rPr lang="en-US" altLang="ko-KR" dirty="0">
                <a:solidFill>
                  <a:srgbClr val="FF0000"/>
                </a:solidFill>
              </a:rPr>
              <a:t>; </a:t>
            </a:r>
            <a:r>
              <a:rPr lang="ko-KR" altLang="en-US" dirty="0">
                <a:solidFill>
                  <a:srgbClr val="FF0000"/>
                </a:solidFill>
              </a:rPr>
              <a:t>데이터 수신의 </a:t>
            </a:r>
            <a:r>
              <a:rPr lang="ko-KR" altLang="en-US" b="1" dirty="0">
                <a:solidFill>
                  <a:srgbClr val="FF0000"/>
                </a:solidFill>
              </a:rPr>
              <a:t>순서는 보장 </a:t>
            </a:r>
            <a:r>
              <a:rPr lang="ko-KR" altLang="en-US" dirty="0">
                <a:solidFill>
                  <a:srgbClr val="FF0000"/>
                </a:solidFill>
              </a:rPr>
              <a:t>하지만 </a:t>
            </a:r>
            <a:r>
              <a:rPr lang="ko-KR" altLang="en-US" b="1" dirty="0">
                <a:solidFill>
                  <a:srgbClr val="FF0000"/>
                </a:solidFill>
              </a:rPr>
              <a:t>메시지 단위의 수신을 보장 할 수 없다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="" xmlns:a16="http://schemas.microsoft.com/office/drawing/2014/main" id="{8594DD72-F1CD-C840-B6DA-517B179C47BE}"/>
              </a:ext>
            </a:extLst>
          </p:cNvPr>
          <p:cNvSpPr/>
          <p:nvPr/>
        </p:nvSpPr>
        <p:spPr>
          <a:xfrm>
            <a:off x="234132" y="6053552"/>
            <a:ext cx="3229104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Codec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252" y="1289122"/>
            <a:ext cx="45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NettyMessage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: 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가변 길이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메세지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8381" y="1796953"/>
            <a:ext cx="8932323" cy="14261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55910" y="1938564"/>
            <a:ext cx="611431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767342" y="1938564"/>
            <a:ext cx="611432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378773" y="1938564"/>
            <a:ext cx="2445769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824542" y="1938564"/>
            <a:ext cx="3737277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32982" y="2542672"/>
            <a:ext cx="146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</a:p>
          <a:p>
            <a:pPr algn="ctr"/>
            <a:r>
              <a:rPr lang="en-US" altLang="ko-KR" dirty="0"/>
              <a:t>2 byte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22317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 Length</a:t>
            </a:r>
          </a:p>
          <a:p>
            <a:pPr algn="ctr"/>
            <a:r>
              <a:rPr lang="en-US" altLang="ko-KR" dirty="0"/>
              <a:t>Int = 4 byte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07280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</a:t>
            </a:r>
          </a:p>
          <a:p>
            <a:pPr algn="ctr"/>
            <a:r>
              <a:rPr lang="en-US" altLang="ko-KR" dirty="0"/>
              <a:t>String = ? byte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8381" y="3792865"/>
            <a:ext cx="946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가변 길이의 메시지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en-US" altLang="ko-KR" dirty="0" err="1"/>
              <a:t>LengthFieldBasedFrameDecoder</a:t>
            </a:r>
            <a:r>
              <a:rPr lang="en-US" altLang="ko-KR" dirty="0"/>
              <a:t> (</a:t>
            </a:r>
            <a:r>
              <a:rPr lang="ko-KR" altLang="en-US" dirty="0"/>
              <a:t>데이터를 프레임 단위로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=&gt; ByteToMessageDecoder (</a:t>
            </a:r>
            <a:r>
              <a:rPr lang="ko-KR" altLang="en-US" dirty="0"/>
              <a:t>프레임을 읽어 설정한 </a:t>
            </a:r>
            <a:r>
              <a:rPr lang="en-US" altLang="ko-KR" dirty="0" err="1"/>
              <a:t>Netty</a:t>
            </a:r>
            <a:r>
              <a:rPr lang="en-US" altLang="ko-KR" dirty="0"/>
              <a:t> Message</a:t>
            </a:r>
            <a:r>
              <a:rPr lang="ko-KR" altLang="en-US" dirty="0"/>
              <a:t>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31747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요청 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31168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</a:t>
            </a:r>
          </a:p>
          <a:p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115" name="왼쪽 중괄호 114"/>
          <p:cNvSpPr/>
          <p:nvPr/>
        </p:nvSpPr>
        <p:spPr>
          <a:xfrm rot="16200000">
            <a:off x="1464883" y="4670291"/>
            <a:ext cx="390940" cy="2102066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81B522E-0A1E-EC4C-B9B4-408F821627CD}"/>
              </a:ext>
            </a:extLst>
          </p:cNvPr>
          <p:cNvSpPr/>
          <p:nvPr/>
        </p:nvSpPr>
        <p:spPr>
          <a:xfrm>
            <a:off x="277555" y="6093757"/>
            <a:ext cx="335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LengthFieldBasedFrameDecoder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E576EE1A-A9F2-8F47-9951-0FFE22A8079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533016" y="6440076"/>
            <a:ext cx="466495" cy="98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2A0B29D-5B6C-C249-B2C1-4935E1091F66}"/>
              </a:ext>
            </a:extLst>
          </p:cNvPr>
          <p:cNvGrpSpPr/>
          <p:nvPr/>
        </p:nvGrpSpPr>
        <p:grpSpPr>
          <a:xfrm>
            <a:off x="561349" y="4677563"/>
            <a:ext cx="8171172" cy="853056"/>
            <a:chOff x="561349" y="4633360"/>
            <a:chExt cx="8171172" cy="1213691"/>
          </a:xfrm>
        </p:grpSpPr>
        <p:sp>
          <p:nvSpPr>
            <p:cNvPr id="111" name="TextBox 110"/>
            <p:cNvSpPr txBox="1"/>
            <p:nvPr/>
          </p:nvSpPr>
          <p:spPr>
            <a:xfrm>
              <a:off x="561349" y="4633360"/>
              <a:ext cx="1372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다키 M Title"/>
                </a:rPr>
                <a:t>채널 버퍼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FA8FC4D-862C-3B46-9F78-9A3CDDCA2B9D}"/>
                </a:ext>
              </a:extLst>
            </p:cNvPr>
            <p:cNvSpPr/>
            <p:nvPr/>
          </p:nvSpPr>
          <p:spPr>
            <a:xfrm>
              <a:off x="609321" y="5183023"/>
              <a:ext cx="2133879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CD947BA7-827F-D545-B453-FB30B3E54FCB}"/>
                </a:ext>
              </a:extLst>
            </p:cNvPr>
            <p:cNvSpPr/>
            <p:nvPr/>
          </p:nvSpPr>
          <p:spPr>
            <a:xfrm>
              <a:off x="2743201" y="5183023"/>
              <a:ext cx="36423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1EB6C30-152B-9843-930F-99FA2D8D4921}"/>
                </a:ext>
              </a:extLst>
            </p:cNvPr>
            <p:cNvSpPr/>
            <p:nvPr/>
          </p:nvSpPr>
          <p:spPr>
            <a:xfrm>
              <a:off x="6385561" y="5183023"/>
              <a:ext cx="23469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09CB04B-6425-3D48-B957-EE056180525D}"/>
              </a:ext>
            </a:extLst>
          </p:cNvPr>
          <p:cNvSpPr txBox="1"/>
          <p:nvPr/>
        </p:nvSpPr>
        <p:spPr>
          <a:xfrm>
            <a:off x="1032982" y="5092433"/>
            <a:ext cx="11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1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62560CB-F9FE-394F-B2F3-3DE82AC8083D}"/>
              </a:ext>
            </a:extLst>
          </p:cNvPr>
          <p:cNvSpPr txBox="1"/>
          <p:nvPr/>
        </p:nvSpPr>
        <p:spPr>
          <a:xfrm>
            <a:off x="3864430" y="5102719"/>
            <a:ext cx="12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2</a:t>
            </a:r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9D104962-84AF-3C4E-9856-E18BB3ABC71A}"/>
              </a:ext>
            </a:extLst>
          </p:cNvPr>
          <p:cNvSpPr txBox="1"/>
          <p:nvPr/>
        </p:nvSpPr>
        <p:spPr>
          <a:xfrm>
            <a:off x="6843929" y="5111642"/>
            <a:ext cx="124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3</a:t>
            </a:r>
            <a:endParaRPr kumimoji="1" lang="ko-KR" altLang="en-US" dirty="0"/>
          </a:p>
        </p:txBody>
      </p:sp>
      <p:sp>
        <p:nvSpPr>
          <p:cNvPr id="47" name="왼쪽 중괄호 114">
            <a:extLst>
              <a:ext uri="{FF2B5EF4-FFF2-40B4-BE49-F238E27FC236}">
                <a16:creationId xmlns="" xmlns:a16="http://schemas.microsoft.com/office/drawing/2014/main" id="{102FC83E-8E5E-E149-BDEF-DAF921D33960}"/>
              </a:ext>
            </a:extLst>
          </p:cNvPr>
          <p:cNvSpPr/>
          <p:nvPr/>
        </p:nvSpPr>
        <p:spPr>
          <a:xfrm rot="16200000">
            <a:off x="4358621" y="3923894"/>
            <a:ext cx="390940" cy="3594859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중괄호 114">
            <a:extLst>
              <a:ext uri="{FF2B5EF4-FFF2-40B4-BE49-F238E27FC236}">
                <a16:creationId xmlns="" xmlns:a16="http://schemas.microsoft.com/office/drawing/2014/main" id="{E6243273-76EF-CC47-9D35-23AE099FECC8}"/>
              </a:ext>
            </a:extLst>
          </p:cNvPr>
          <p:cNvSpPr/>
          <p:nvPr/>
        </p:nvSpPr>
        <p:spPr>
          <a:xfrm rot="16200000">
            <a:off x="7370303" y="4555925"/>
            <a:ext cx="390940" cy="2333498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84A29DD-2B46-5044-A807-D14C77E8033E}"/>
              </a:ext>
            </a:extLst>
          </p:cNvPr>
          <p:cNvGrpSpPr/>
          <p:nvPr/>
        </p:nvGrpSpPr>
        <p:grpSpPr>
          <a:xfrm>
            <a:off x="3999511" y="6053552"/>
            <a:ext cx="2630769" cy="792745"/>
            <a:chOff x="4621082" y="6327215"/>
            <a:chExt cx="2630769" cy="792745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="" xmlns:a16="http://schemas.microsoft.com/office/drawing/2014/main" id="{798E9103-7A9F-3F4D-91D3-BAC53F4C931F}"/>
                </a:ext>
              </a:extLst>
            </p:cNvPr>
            <p:cNvSpPr/>
            <p:nvPr/>
          </p:nvSpPr>
          <p:spPr>
            <a:xfrm>
              <a:off x="4621082" y="6327215"/>
              <a:ext cx="2630769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0D98B999-9F10-414F-922F-BD5E7727213A}"/>
                </a:ext>
              </a:extLst>
            </p:cNvPr>
            <p:cNvSpPr/>
            <p:nvPr/>
          </p:nvSpPr>
          <p:spPr>
            <a:xfrm>
              <a:off x="4719177" y="6402620"/>
              <a:ext cx="2434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/>
                <a:t>ByteToMessageDecoder</a:t>
              </a:r>
              <a:endParaRPr lang="ko-KR" altLang="en-US" dirty="0"/>
            </a:p>
          </p:txBody>
        </p:sp>
      </p:grpSp>
      <p:sp>
        <p:nvSpPr>
          <p:cNvPr id="53" name="모서리가 둥근 직사각형 52">
            <a:extLst>
              <a:ext uri="{FF2B5EF4-FFF2-40B4-BE49-F238E27FC236}">
                <a16:creationId xmlns="" xmlns:a16="http://schemas.microsoft.com/office/drawing/2014/main" id="{1963BEE4-2E34-EB4D-9C2F-FB13FBD97ECC}"/>
              </a:ext>
            </a:extLst>
          </p:cNvPr>
          <p:cNvSpPr/>
          <p:nvPr/>
        </p:nvSpPr>
        <p:spPr>
          <a:xfrm>
            <a:off x="7142429" y="6043703"/>
            <a:ext cx="3121367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53100330-4B18-CB4D-89DD-FAA9FFAA018C}"/>
              </a:ext>
            </a:extLst>
          </p:cNvPr>
          <p:cNvSpPr/>
          <p:nvPr/>
        </p:nvSpPr>
        <p:spPr>
          <a:xfrm>
            <a:off x="7174938" y="6053552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/>
              <a:t>SimpleChannelInboundHandler</a:t>
            </a:r>
            <a:endParaRPr lang="en" altLang="ko-KR" dirty="0"/>
          </a:p>
          <a:p>
            <a:r>
              <a:rPr lang="en" altLang="ko-KR" dirty="0"/>
              <a:t>&lt;</a:t>
            </a:r>
            <a:r>
              <a:rPr lang="en" altLang="ko-KR" dirty="0" err="1"/>
              <a:t>NettyMessage</a:t>
            </a:r>
            <a:r>
              <a:rPr lang="en" altLang="ko-KR" dirty="0"/>
              <a:t>&gt; 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680832A9-9D06-414B-9C9D-3125076DA1AA}"/>
              </a:ext>
            </a:extLst>
          </p:cNvPr>
          <p:cNvCxnSpPr>
            <a:cxnSpLocks/>
          </p:cNvCxnSpPr>
          <p:nvPr/>
        </p:nvCxnSpPr>
        <p:spPr>
          <a:xfrm>
            <a:off x="6689011" y="6440076"/>
            <a:ext cx="43817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59B37456-FBBB-E043-9FAA-748BD58F30EE}"/>
              </a:ext>
            </a:extLst>
          </p:cNvPr>
          <p:cNvSpPr/>
          <p:nvPr/>
        </p:nvSpPr>
        <p:spPr>
          <a:xfrm>
            <a:off x="3087743" y="6699883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7669EF93-AA6D-0141-B197-16C859AC6AB1}"/>
              </a:ext>
            </a:extLst>
          </p:cNvPr>
          <p:cNvSpPr/>
          <p:nvPr/>
        </p:nvSpPr>
        <p:spPr>
          <a:xfrm>
            <a:off x="6139822" y="6683121"/>
            <a:ext cx="1739257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Netty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Message</a:t>
            </a:r>
            <a:endParaRPr kumimoji="1" lang="ko-KR" altLang="en-US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64900A77-63F3-7D4A-97E0-17A072EF0F23}"/>
              </a:ext>
            </a:extLst>
          </p:cNvPr>
          <p:cNvCxnSpPr>
            <a:cxnSpLocks/>
          </p:cNvCxnSpPr>
          <p:nvPr/>
        </p:nvCxnSpPr>
        <p:spPr>
          <a:xfrm>
            <a:off x="4366907" y="2372852"/>
            <a:ext cx="1984614" cy="4034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364AA7-5DDC-9B49-9760-6995905F7DC9}"/>
              </a:ext>
            </a:extLst>
          </p:cNvPr>
          <p:cNvSpPr txBox="1"/>
          <p:nvPr/>
        </p:nvSpPr>
        <p:spPr>
          <a:xfrm>
            <a:off x="5324530" y="2069007"/>
            <a:ext cx="303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실제 처리를 위한 데이터</a:t>
            </a:r>
          </a:p>
        </p:txBody>
      </p:sp>
    </p:spTree>
    <p:extLst>
      <p:ext uri="{BB962C8B-B14F-4D97-AF65-F5344CB8AC3E}">
        <p14:creationId xmlns:p14="http://schemas.microsoft.com/office/powerpoint/2010/main" val="22952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자유형 78">
            <a:extLst>
              <a:ext uri="{FF2B5EF4-FFF2-40B4-BE49-F238E27FC236}">
                <a16:creationId xmlns="" xmlns:a16="http://schemas.microsoft.com/office/drawing/2014/main" id="{A207D5D6-A385-E440-B03D-3D05A45FBAD5}"/>
              </a:ext>
            </a:extLst>
          </p:cNvPr>
          <p:cNvSpPr/>
          <p:nvPr/>
        </p:nvSpPr>
        <p:spPr>
          <a:xfrm>
            <a:off x="385590" y="2214390"/>
            <a:ext cx="10025350" cy="583894"/>
          </a:xfrm>
          <a:custGeom>
            <a:avLst/>
            <a:gdLst>
              <a:gd name="connsiteX0" fmla="*/ 6136396 w 10025350"/>
              <a:gd name="connsiteY0" fmla="*/ 22034 h 583894"/>
              <a:gd name="connsiteX1" fmla="*/ 0 w 10025350"/>
              <a:gd name="connsiteY1" fmla="*/ 583894 h 583894"/>
              <a:gd name="connsiteX2" fmla="*/ 10025350 w 10025350"/>
              <a:gd name="connsiteY2" fmla="*/ 583894 h 583894"/>
              <a:gd name="connsiteX3" fmla="*/ 9011798 w 10025350"/>
              <a:gd name="connsiteY3" fmla="*/ 0 h 583894"/>
              <a:gd name="connsiteX4" fmla="*/ 6136396 w 10025350"/>
              <a:gd name="connsiteY4" fmla="*/ 22034 h 58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350" h="583894">
                <a:moveTo>
                  <a:pt x="6136396" y="22034"/>
                </a:moveTo>
                <a:lnTo>
                  <a:pt x="0" y="583894"/>
                </a:lnTo>
                <a:lnTo>
                  <a:pt x="10025350" y="583894"/>
                </a:lnTo>
                <a:lnTo>
                  <a:pt x="9011798" y="0"/>
                </a:lnTo>
                <a:lnTo>
                  <a:pt x="6136396" y="220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Handler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="" xmlns:a16="http://schemas.microsoft.com/office/drawing/2014/main" id="{8E782A23-C457-244B-A9D9-48B3AE15749D}"/>
              </a:ext>
            </a:extLst>
          </p:cNvPr>
          <p:cNvSpPr/>
          <p:nvPr/>
        </p:nvSpPr>
        <p:spPr>
          <a:xfrm>
            <a:off x="382783" y="1379811"/>
            <a:ext cx="1386840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3336203C-CE38-DA42-B740-322D113AB02A}"/>
              </a:ext>
            </a:extLst>
          </p:cNvPr>
          <p:cNvCxnSpPr>
            <a:cxnSpLocks/>
          </p:cNvCxnSpPr>
          <p:nvPr/>
        </p:nvCxnSpPr>
        <p:spPr>
          <a:xfrm>
            <a:off x="1814093" y="1550536"/>
            <a:ext cx="12491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2354889D-FBC1-964D-A56D-754DDE6872C0}"/>
              </a:ext>
            </a:extLst>
          </p:cNvPr>
          <p:cNvGrpSpPr/>
          <p:nvPr/>
        </p:nvGrpSpPr>
        <p:grpSpPr>
          <a:xfrm>
            <a:off x="3204010" y="1379811"/>
            <a:ext cx="1263135" cy="792745"/>
            <a:chOff x="4621082" y="6327215"/>
            <a:chExt cx="1263135" cy="792745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="" xmlns:a16="http://schemas.microsoft.com/office/drawing/2014/main" id="{8478B0D0-72E4-BA4A-A7D9-789840E2B68F}"/>
                </a:ext>
              </a:extLst>
            </p:cNvPr>
            <p:cNvSpPr/>
            <p:nvPr/>
          </p:nvSpPr>
          <p:spPr>
            <a:xfrm>
              <a:off x="4621082" y="6327215"/>
              <a:ext cx="1263135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3B76685-5CB3-DB4E-B6E9-6D6059B66B15}"/>
                </a:ext>
              </a:extLst>
            </p:cNvPr>
            <p:cNvSpPr/>
            <p:nvPr/>
          </p:nvSpPr>
          <p:spPr>
            <a:xfrm>
              <a:off x="4621082" y="6374977"/>
              <a:ext cx="10098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Message</a:t>
              </a:r>
            </a:p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C23C146F-2D7F-F94B-BDFC-BE333817F244}"/>
              </a:ext>
            </a:extLst>
          </p:cNvPr>
          <p:cNvSpPr/>
          <p:nvPr/>
        </p:nvSpPr>
        <p:spPr>
          <a:xfrm>
            <a:off x="6433089" y="1438241"/>
            <a:ext cx="3015711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2B52B57B-AAC5-A246-801D-6CDB3D1EE40B}"/>
              </a:ext>
            </a:extLst>
          </p:cNvPr>
          <p:cNvSpPr/>
          <p:nvPr/>
        </p:nvSpPr>
        <p:spPr>
          <a:xfrm>
            <a:off x="6786487" y="1480675"/>
            <a:ext cx="180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Message Handler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1807098" y="1684371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13ED68D4-D1BD-C547-9AFB-307DA546F606}"/>
              </a:ext>
            </a:extLst>
          </p:cNvPr>
          <p:cNvSpPr/>
          <p:nvPr/>
        </p:nvSpPr>
        <p:spPr>
          <a:xfrm>
            <a:off x="4619719" y="1684371"/>
            <a:ext cx="1643921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 smtClean="0"/>
              <a:t>Netty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Message</a:t>
            </a:r>
            <a:endParaRPr kumimoji="1" lang="ko-KR" altLang="en-US" sz="16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CDB4872D-4778-824B-83E3-14B0329BBAAF}"/>
              </a:ext>
            </a:extLst>
          </p:cNvPr>
          <p:cNvCxnSpPr>
            <a:cxnSpLocks/>
          </p:cNvCxnSpPr>
          <p:nvPr/>
        </p:nvCxnSpPr>
        <p:spPr>
          <a:xfrm>
            <a:off x="4573999" y="1588988"/>
            <a:ext cx="168964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9E517D7E-8504-564E-8878-451271DD2E8C}"/>
              </a:ext>
            </a:extLst>
          </p:cNvPr>
          <p:cNvSpPr/>
          <p:nvPr/>
        </p:nvSpPr>
        <p:spPr>
          <a:xfrm>
            <a:off x="570292" y="1465282"/>
            <a:ext cx="97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Frame</a:t>
            </a:r>
          </a:p>
          <a:p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C6ABCE8F-AAD8-0C42-A9F0-0B9C1755DA22}"/>
              </a:ext>
            </a:extLst>
          </p:cNvPr>
          <p:cNvSpPr/>
          <p:nvPr/>
        </p:nvSpPr>
        <p:spPr>
          <a:xfrm>
            <a:off x="419388" y="2786508"/>
            <a:ext cx="9991552" cy="419742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247FEE66-BB1C-2D40-B512-16207FA06C78}"/>
              </a:ext>
            </a:extLst>
          </p:cNvPr>
          <p:cNvSpPr/>
          <p:nvPr/>
        </p:nvSpPr>
        <p:spPr>
          <a:xfrm>
            <a:off x="656186" y="2962256"/>
            <a:ext cx="9381028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CC7832"/>
                </a:solidFill>
              </a:rPr>
              <a:t>protected void </a:t>
            </a:r>
            <a:r>
              <a:rPr lang="en" altLang="ko-KR" dirty="0">
                <a:solidFill>
                  <a:srgbClr val="FFC66D"/>
                </a:solidFill>
              </a:rPr>
              <a:t>channelRead0</a:t>
            </a:r>
            <a:r>
              <a:rPr lang="en" altLang="ko-KR" dirty="0"/>
              <a:t>(</a:t>
            </a:r>
            <a:r>
              <a:rPr lang="en" altLang="ko-KR" dirty="0" err="1"/>
              <a:t>ChannelHandlerContext</a:t>
            </a:r>
            <a:r>
              <a:rPr lang="en" altLang="ko-KR" dirty="0"/>
              <a:t> </a:t>
            </a:r>
            <a:r>
              <a:rPr lang="en" altLang="ko-KR" dirty="0" err="1"/>
              <a:t>ctx</a:t>
            </a:r>
            <a:r>
              <a:rPr lang="en" altLang="ko-KR" dirty="0">
                <a:solidFill>
                  <a:srgbClr val="CC7832"/>
                </a:solidFill>
              </a:rPr>
              <a:t>, </a:t>
            </a:r>
            <a:r>
              <a:rPr lang="en" altLang="ko-KR" dirty="0" err="1"/>
              <a:t>NettyMessage</a:t>
            </a:r>
            <a:r>
              <a:rPr lang="en" altLang="ko-KR" dirty="0"/>
              <a:t> msg) </a:t>
            </a:r>
            <a:r>
              <a:rPr lang="en" altLang="ko-KR" dirty="0">
                <a:solidFill>
                  <a:srgbClr val="CC7832"/>
                </a:solidFill>
              </a:rPr>
              <a:t>throws </a:t>
            </a:r>
            <a:r>
              <a:rPr lang="en" altLang="ko-KR" dirty="0"/>
              <a:t>Exception {</a:t>
            </a:r>
            <a:br>
              <a:rPr lang="en" altLang="ko-KR" dirty="0"/>
            </a:br>
            <a:r>
              <a:rPr lang="ko-KR" altLang="en-US" dirty="0"/>
              <a:t>   </a:t>
            </a:r>
            <a:r>
              <a:rPr lang="en" altLang="ko-KR" dirty="0">
                <a:solidFill>
                  <a:srgbClr val="CC7832"/>
                </a:solidFill>
              </a:rPr>
              <a:t>if</a:t>
            </a:r>
            <a:r>
              <a:rPr lang="en" altLang="ko-KR" dirty="0"/>
              <a:t>(</a:t>
            </a:r>
            <a:r>
              <a:rPr lang="en" altLang="ko-KR" dirty="0" err="1"/>
              <a:t>msg.getMessageType</a:t>
            </a:r>
            <a:r>
              <a:rPr lang="en" altLang="ko-KR" dirty="0"/>
              <a:t>() == </a:t>
            </a:r>
            <a:r>
              <a:rPr lang="en" altLang="ko-KR" dirty="0">
                <a:solidFill>
                  <a:srgbClr val="6897BB"/>
                </a:solidFill>
              </a:rPr>
              <a:t>1</a:t>
            </a:r>
            <a:r>
              <a:rPr lang="en" altLang="ko-KR" dirty="0"/>
              <a:t>){ </a:t>
            </a:r>
            <a:r>
              <a:rPr lang="en" altLang="ko-KR" dirty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요청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처리</a:t>
            </a:r>
            <a:endParaRPr lang="en-US" altLang="ko-KR" dirty="0">
              <a:solidFill>
                <a:srgbClr val="808080"/>
              </a:solidFill>
            </a:endParaRPr>
          </a:p>
          <a:p>
            <a:r>
              <a:rPr lang="en" altLang="ko-KR" dirty="0">
                <a:solidFill>
                  <a:srgbClr val="CC7832"/>
                </a:solidFill>
              </a:rPr>
              <a:t>	</a:t>
            </a:r>
            <a:r>
              <a:rPr lang="en" altLang="ko-KR" dirty="0" err="1"/>
              <a:t>channelList.add</a:t>
            </a:r>
            <a:r>
              <a:rPr lang="en" altLang="ko-KR" dirty="0"/>
              <a:t>(</a:t>
            </a:r>
            <a:r>
              <a:rPr lang="en" altLang="ko-KR" dirty="0" err="1"/>
              <a:t>ctx.channel</a:t>
            </a:r>
            <a:r>
              <a:rPr lang="en" altLang="ko-KR" dirty="0"/>
              <a:t>());</a:t>
            </a:r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 err="1"/>
              <a:t>ctx.channel</a:t>
            </a:r>
            <a:r>
              <a:rPr lang="en" altLang="ko-KR" dirty="0"/>
              <a:t>().</a:t>
            </a:r>
            <a:r>
              <a:rPr lang="en" altLang="ko-KR" dirty="0" err="1"/>
              <a:t>attr</a:t>
            </a:r>
            <a:r>
              <a:rPr lang="en" altLang="ko-KR" dirty="0"/>
              <a:t>(</a:t>
            </a:r>
            <a:r>
              <a:rPr lang="en" altLang="ko-KR" dirty="0" err="1">
                <a:solidFill>
                  <a:srgbClr val="9876AA"/>
                </a:solidFill>
              </a:rPr>
              <a:t>taskType</a:t>
            </a:r>
            <a:r>
              <a:rPr lang="en" altLang="ko-KR" dirty="0"/>
              <a:t>).set(</a:t>
            </a:r>
            <a:r>
              <a:rPr lang="en" altLang="ko-KR" dirty="0" err="1"/>
              <a:t>msg.getTaskType</a:t>
            </a:r>
            <a:r>
              <a:rPr lang="en" altLang="ko-KR" dirty="0"/>
              <a:t>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r>
              <a:rPr lang="en" altLang="ko-KR" dirty="0">
                <a:solidFill>
                  <a:srgbClr val="CC7832"/>
                </a:solidFill>
              </a:rPr>
              <a:t>else</a:t>
            </a:r>
            <a:r>
              <a:rPr lang="en" altLang="ko-KR" dirty="0"/>
              <a:t>{ </a:t>
            </a:r>
            <a:r>
              <a:rPr lang="en" altLang="ko-KR" dirty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응답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처리</a:t>
            </a:r>
            <a:endParaRPr lang="en-US" altLang="ko-KR" dirty="0">
              <a:solidFill>
                <a:srgbClr val="808080"/>
              </a:solidFill>
            </a:endParaRPr>
          </a:p>
          <a:p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 err="1">
                <a:solidFill>
                  <a:srgbClr val="9876AA"/>
                </a:solidFill>
              </a:rPr>
              <a:t>responseHandler</a:t>
            </a:r>
            <a:r>
              <a:rPr lang="en" altLang="ko-KR" dirty="0" err="1"/>
              <a:t>.response</a:t>
            </a:r>
            <a:r>
              <a:rPr lang="en" altLang="ko-KR" dirty="0"/>
              <a:t>(</a:t>
            </a:r>
            <a:r>
              <a:rPr lang="en" altLang="ko-KR" dirty="0" err="1"/>
              <a:t>msg.getBody</a:t>
            </a:r>
            <a:r>
              <a:rPr lang="en" altLang="ko-KR" dirty="0"/>
              <a:t>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br>
              <a:rPr lang="en" altLang="ko-KR" dirty="0"/>
            </a:br>
            <a:r>
              <a:rPr lang="en" altLang="ko-KR" dirty="0"/>
              <a:t>}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DABBAA21-B05A-A64C-ABA2-F7762E3D87A5}"/>
              </a:ext>
            </a:extLst>
          </p:cNvPr>
          <p:cNvSpPr txBox="1"/>
          <p:nvPr/>
        </p:nvSpPr>
        <p:spPr>
          <a:xfrm>
            <a:off x="656186" y="5876892"/>
            <a:ext cx="7534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하는 일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요청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채널 등록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채널 속성 지정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응답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결과 처리 프로세스에 전달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153454FE-ED7E-5340-B3CA-3602DAD86565}"/>
              </a:ext>
            </a:extLst>
          </p:cNvPr>
          <p:cNvSpPr txBox="1"/>
          <p:nvPr/>
        </p:nvSpPr>
        <p:spPr>
          <a:xfrm>
            <a:off x="6553200" y="1802624"/>
            <a:ext cx="28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C6698"/>
                </a:solidFill>
              </a:rPr>
              <a:t>channelRead0</a:t>
            </a:r>
            <a:r>
              <a:rPr lang="ko-KR" altLang="en-US" dirty="0">
                <a:solidFill>
                  <a:srgbClr val="1C6698"/>
                </a:solidFill>
              </a:rPr>
              <a:t> </a:t>
            </a:r>
            <a:r>
              <a:rPr lang="en-US" altLang="ko-KR" dirty="0">
                <a:solidFill>
                  <a:srgbClr val="1C6698"/>
                </a:solidFill>
              </a:rPr>
              <a:t>()</a:t>
            </a:r>
            <a:r>
              <a:rPr lang="ko-KR" altLang="en-US" dirty="0">
                <a:solidFill>
                  <a:srgbClr val="1C6698"/>
                </a:solidFill>
              </a:rPr>
              <a:t> 동작</a:t>
            </a:r>
            <a:r>
              <a:rPr lang="en-US" altLang="ko-KR" dirty="0">
                <a:solidFill>
                  <a:srgbClr val="1C6698"/>
                </a:solidFill>
              </a:rPr>
              <a:t> </a:t>
            </a:r>
            <a:endParaRPr kumimoji="1" lang="ko-KR" altLang="en-US" dirty="0">
              <a:solidFill>
                <a:srgbClr val="1C669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2059" y="5876890"/>
            <a:ext cx="414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7C80"/>
                </a:solidFill>
              </a:rPr>
              <a:t>메세</a:t>
            </a:r>
            <a:r>
              <a:rPr lang="ko-KR" altLang="en-US" sz="3200" dirty="0" err="1">
                <a:solidFill>
                  <a:srgbClr val="FF7C80"/>
                </a:solidFill>
              </a:rPr>
              <a:t>지</a:t>
            </a:r>
            <a:r>
              <a:rPr lang="ko-KR" altLang="en-US" sz="3200" dirty="0" err="1" smtClean="0">
                <a:solidFill>
                  <a:srgbClr val="FF7C80"/>
                </a:solidFill>
              </a:rPr>
              <a:t>에</a:t>
            </a:r>
            <a:r>
              <a:rPr lang="ko-KR" altLang="en-US" sz="3200" dirty="0" smtClean="0">
                <a:solidFill>
                  <a:srgbClr val="FF7C80"/>
                </a:solidFill>
              </a:rPr>
              <a:t> </a:t>
            </a:r>
            <a:r>
              <a:rPr lang="ko-KR" altLang="en-US" sz="3200" dirty="0" smtClean="0">
                <a:solidFill>
                  <a:srgbClr val="FF7C80"/>
                </a:solidFill>
              </a:rPr>
              <a:t>따른 </a:t>
            </a:r>
            <a:r>
              <a:rPr lang="ko-KR" altLang="en-US" sz="3200" dirty="0" err="1" smtClean="0">
                <a:solidFill>
                  <a:srgbClr val="FF7C80"/>
                </a:solidFill>
              </a:rPr>
              <a:t>로직</a:t>
            </a:r>
            <a:r>
              <a:rPr lang="ko-KR" altLang="en-US" sz="3200" dirty="0" smtClean="0">
                <a:solidFill>
                  <a:srgbClr val="FF7C80"/>
                </a:solidFill>
              </a:rPr>
              <a:t> 처리</a:t>
            </a:r>
            <a:r>
              <a:rPr lang="en-US" altLang="ko-KR" sz="3200" dirty="0" smtClean="0">
                <a:solidFill>
                  <a:srgbClr val="FF7C80"/>
                </a:solidFill>
              </a:rPr>
              <a:t>!</a:t>
            </a:r>
            <a:endParaRPr lang="ko-KR" altLang="en-US" sz="3200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AEDA5FB8-9C84-044C-8652-2B5CD0C56A2B}"/>
              </a:ext>
            </a:extLst>
          </p:cNvPr>
          <p:cNvSpPr/>
          <p:nvPr/>
        </p:nvSpPr>
        <p:spPr>
          <a:xfrm>
            <a:off x="309648" y="1727291"/>
            <a:ext cx="3396322" cy="35467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355A3DA0-3F55-1F4C-A4F6-2265CAFA49F7}"/>
              </a:ext>
            </a:extLst>
          </p:cNvPr>
          <p:cNvSpPr/>
          <p:nvPr/>
        </p:nvSpPr>
        <p:spPr>
          <a:xfrm>
            <a:off x="558385" y="3833711"/>
            <a:ext cx="805544" cy="80554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Consumer - channel </a:t>
            </a: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="" xmlns:a16="http://schemas.microsoft.com/office/drawing/2014/main" id="{CA816E42-0C52-F24F-9293-F1D349805A70}"/>
              </a:ext>
            </a:extLst>
          </p:cNvPr>
          <p:cNvSpPr/>
          <p:nvPr/>
        </p:nvSpPr>
        <p:spPr>
          <a:xfrm>
            <a:off x="6616606" y="1966302"/>
            <a:ext cx="1181494" cy="20593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B7FBDDC-84FB-304E-AFA7-CCCA5A76E6AF}"/>
              </a:ext>
            </a:extLst>
          </p:cNvPr>
          <p:cNvSpPr txBox="1"/>
          <p:nvPr/>
        </p:nvSpPr>
        <p:spPr>
          <a:xfrm>
            <a:off x="325848" y="1272251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16DC872-7611-1941-BAB2-1AD03B68786D}"/>
              </a:ext>
            </a:extLst>
          </p:cNvPr>
          <p:cNvGrpSpPr/>
          <p:nvPr/>
        </p:nvGrpSpPr>
        <p:grpSpPr>
          <a:xfrm>
            <a:off x="294745" y="1889028"/>
            <a:ext cx="1371600" cy="2123692"/>
            <a:chOff x="3380003" y="4724420"/>
            <a:chExt cx="1371600" cy="2123692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="" xmlns:a16="http://schemas.microsoft.com/office/drawing/2014/main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3F32163-27D9-B44D-8B48-B142C674BED2}"/>
              </a:ext>
            </a:extLst>
          </p:cNvPr>
          <p:cNvGrpSpPr/>
          <p:nvPr/>
        </p:nvGrpSpPr>
        <p:grpSpPr>
          <a:xfrm>
            <a:off x="6656142" y="2142603"/>
            <a:ext cx="1143000" cy="1654203"/>
            <a:chOff x="3478743" y="4724420"/>
            <a:chExt cx="1143000" cy="1654203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654203"/>
              <a:chOff x="1426037" y="4648216"/>
              <a:chExt cx="805544" cy="1654203"/>
            </a:xfrm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D5BBFDF-8233-FF45-BA69-6FF1B5E6C41B}"/>
              </a:ext>
            </a:extLst>
          </p:cNvPr>
          <p:cNvSpPr/>
          <p:nvPr/>
        </p:nvSpPr>
        <p:spPr>
          <a:xfrm>
            <a:off x="341078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>
            <a:extLst>
              <a:ext uri="{FF2B5EF4-FFF2-40B4-BE49-F238E27FC236}">
                <a16:creationId xmlns="" xmlns:a16="http://schemas.microsoft.com/office/drawing/2014/main" id="{25AEF9F9-146F-8640-A042-49E74861168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0788" y="2529986"/>
            <a:ext cx="3245354" cy="909356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="" xmlns:a16="http://schemas.microsoft.com/office/drawing/2014/main" id="{352C91DE-DDA5-364E-A2BF-6DE5265E60EF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479183" y="3395401"/>
            <a:ext cx="3165325" cy="204166"/>
          </a:xfrm>
          <a:prstGeom prst="bentConnector3">
            <a:avLst>
              <a:gd name="adj1" fmla="val 60661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542C751-1EC2-A94E-A59C-B927995AA855}"/>
              </a:ext>
            </a:extLst>
          </p:cNvPr>
          <p:cNvSpPr/>
          <p:nvPr/>
        </p:nvSpPr>
        <p:spPr>
          <a:xfrm>
            <a:off x="227170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470687" y="2328310"/>
            <a:ext cx="966928" cy="802198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EB555BB-B64F-4C43-BEAB-3C6497C6E807}"/>
              </a:ext>
            </a:extLst>
          </p:cNvPr>
          <p:cNvSpPr txBox="1"/>
          <p:nvPr/>
        </p:nvSpPr>
        <p:spPr>
          <a:xfrm>
            <a:off x="6362809" y="1258938"/>
            <a:ext cx="1701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307F65B-07D7-E048-8FF6-FA725B98EBBC}"/>
              </a:ext>
            </a:extLst>
          </p:cNvPr>
          <p:cNvSpPr txBox="1"/>
          <p:nvPr/>
        </p:nvSpPr>
        <p:spPr>
          <a:xfrm>
            <a:off x="2191478" y="327640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BEE619E-21A0-A943-9FC5-C1F5846CF7C5}"/>
              </a:ext>
            </a:extLst>
          </p:cNvPr>
          <p:cNvSpPr txBox="1"/>
          <p:nvPr/>
        </p:nvSpPr>
        <p:spPr>
          <a:xfrm>
            <a:off x="1470687" y="2591496"/>
            <a:ext cx="23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8156352-E4F4-864E-BD8C-C6CCA2BA13C1}"/>
              </a:ext>
            </a:extLst>
          </p:cNvPr>
          <p:cNvSpPr txBox="1"/>
          <p:nvPr/>
        </p:nvSpPr>
        <p:spPr>
          <a:xfrm>
            <a:off x="372158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E348A17-F449-0D4E-A04E-876153B01DED}"/>
              </a:ext>
            </a:extLst>
          </p:cNvPr>
          <p:cNvSpPr/>
          <p:nvPr/>
        </p:nvSpPr>
        <p:spPr>
          <a:xfrm>
            <a:off x="2768993" y="2133300"/>
            <a:ext cx="1404246" cy="4676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79767ED-9172-CC45-B5E6-192302944505}"/>
              </a:ext>
            </a:extLst>
          </p:cNvPr>
          <p:cNvSpPr/>
          <p:nvPr/>
        </p:nvSpPr>
        <p:spPr>
          <a:xfrm>
            <a:off x="3294126" y="2186531"/>
            <a:ext cx="370114" cy="3701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248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32952EDE-0C65-1844-AA6C-A63CB65136F4}"/>
              </a:ext>
            </a:extLst>
          </p:cNvPr>
          <p:cNvSpPr/>
          <p:nvPr/>
        </p:nvSpPr>
        <p:spPr>
          <a:xfrm>
            <a:off x="2877007" y="2199338"/>
            <a:ext cx="370114" cy="370114"/>
          </a:xfrm>
          <a:prstGeom prst="rect">
            <a:avLst/>
          </a:prstGeom>
          <a:solidFill>
            <a:srgbClr val="FF7C80"/>
          </a:solidFill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42CF6DA-934A-D54D-AEF8-C7A8CE524A80}"/>
              </a:ext>
            </a:extLst>
          </p:cNvPr>
          <p:cNvSpPr txBox="1"/>
          <p:nvPr/>
        </p:nvSpPr>
        <p:spPr>
          <a:xfrm>
            <a:off x="2198987" y="1525429"/>
            <a:ext cx="204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 </a:t>
            </a:r>
            <a:endParaRPr lang="en-US" altLang="ko-KR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pPr algn="r"/>
            <a:r>
              <a:rPr lang="en-US" altLang="ko-KR" sz="1600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참조 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Queue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933368BE-EE7D-FF41-BC3F-C18FB236B54F}"/>
              </a:ext>
            </a:extLst>
          </p:cNvPr>
          <p:cNvCxnSpPr>
            <a:stCxn id="60" idx="1"/>
          </p:cNvCxnSpPr>
          <p:nvPr/>
        </p:nvCxnSpPr>
        <p:spPr>
          <a:xfrm flipH="1">
            <a:off x="1936971" y="2367147"/>
            <a:ext cx="832022" cy="180811"/>
          </a:xfrm>
          <a:prstGeom prst="straightConnector1">
            <a:avLst/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3091A41-19EA-EA4A-999F-D676A4F54B1A}"/>
              </a:ext>
            </a:extLst>
          </p:cNvPr>
          <p:cNvSpPr txBox="1"/>
          <p:nvPr/>
        </p:nvSpPr>
        <p:spPr>
          <a:xfrm>
            <a:off x="6644508" y="3226124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1449690" y="3009506"/>
            <a:ext cx="844766" cy="354497"/>
          </a:xfrm>
          <a:prstGeom prst="straightConnector1">
            <a:avLst/>
          </a:prstGeom>
          <a:ln w="5715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0956" y="5317481"/>
            <a:ext cx="1027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 consumer – M worker</a:t>
            </a:r>
            <a:endParaRPr lang="en-US" altLang="ko-KR" sz="2400" dirty="0"/>
          </a:p>
          <a:p>
            <a:r>
              <a:rPr lang="en-US" altLang="ko-KR" sz="2400" dirty="0" smtClean="0">
                <a:solidFill>
                  <a:srgbClr val="FF7C80"/>
                </a:solidFill>
              </a:rPr>
              <a:t>=&gt;Worker</a:t>
            </a:r>
            <a:r>
              <a:rPr lang="ko-KR" altLang="en-US" sz="2400" dirty="0" smtClean="0">
                <a:solidFill>
                  <a:srgbClr val="FF7C80"/>
                </a:solidFill>
              </a:rPr>
              <a:t>와 연결된 채널을</a:t>
            </a:r>
            <a:r>
              <a:rPr lang="en-US" altLang="ko-KR" sz="2400" dirty="0">
                <a:solidFill>
                  <a:srgbClr val="FF7C80"/>
                </a:solidFill>
              </a:rPr>
              <a:t> </a:t>
            </a:r>
            <a:r>
              <a:rPr lang="ko-KR" altLang="en-US" sz="2400" dirty="0" err="1" smtClean="0">
                <a:solidFill>
                  <a:srgbClr val="FF7C80"/>
                </a:solidFill>
              </a:rPr>
              <a:t>컨슈머들이</a:t>
            </a:r>
            <a:r>
              <a:rPr lang="ko-KR" altLang="en-US" sz="2400" dirty="0" smtClean="0">
                <a:solidFill>
                  <a:srgbClr val="FF7C80"/>
                </a:solidFill>
              </a:rPr>
              <a:t> 공유해서 사용해야 한다</a:t>
            </a:r>
            <a:endParaRPr lang="en-US" altLang="ko-KR" sz="2400" dirty="0" smtClean="0">
              <a:solidFill>
                <a:srgbClr val="FF7C8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rgbClr val="FF7C80"/>
                </a:solidFill>
              </a:rPr>
              <a:t>큐를 이용해서 라운드로빈 방식으로 </a:t>
            </a:r>
            <a:r>
              <a:rPr lang="ko-KR" altLang="en-US" sz="2400" dirty="0" smtClean="0">
                <a:solidFill>
                  <a:srgbClr val="FF7C80"/>
                </a:solidFill>
              </a:rPr>
              <a:t>사용</a:t>
            </a:r>
            <a:endParaRPr lang="en-US" altLang="ko-KR" sz="2400" dirty="0" smtClean="0">
              <a:solidFill>
                <a:srgbClr val="FF7C8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426941" y="3516403"/>
            <a:ext cx="764537" cy="831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 flipV="1">
            <a:off x="1434450" y="3934600"/>
            <a:ext cx="764537" cy="18097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8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br>
              <a:rPr lang="en-US" altLang="ko-KR" dirty="0"/>
            </a:br>
            <a:r>
              <a:rPr lang="en-US" altLang="ko-KR" dirty="0"/>
              <a:t>of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04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변경된 주제 소개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프로젝트 소개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5994773" y="4309091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ko-KR" altLang="en-US" sz="1400" dirty="0" err="1">
                <a:solidFill>
                  <a:srgbClr val="9DA6AB"/>
                </a:solidFill>
              </a:rPr>
              <a:t>분배룰</a:t>
            </a:r>
            <a:r>
              <a:rPr lang="en-US" altLang="ko-KR" sz="1400" dirty="0">
                <a:solidFill>
                  <a:srgbClr val="9DA6AB"/>
                </a:solidFill>
              </a:rPr>
              <a:t>			2) message </a:t>
            </a:r>
            <a:r>
              <a:rPr lang="ko-KR" altLang="en-US" sz="1400" dirty="0" err="1">
                <a:solidFill>
                  <a:srgbClr val="9DA6AB"/>
                </a:solidFill>
              </a:rPr>
              <a:t>아키텍쳐</a:t>
            </a:r>
            <a:endParaRPr lang="en-US" altLang="ko-KR" sz="1400" dirty="0">
              <a:solidFill>
                <a:srgbClr val="9DA6AB"/>
              </a:solidFill>
            </a:endParaRP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Factory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Pattern	</a:t>
            </a:r>
            <a:endParaRPr lang="ko-KR" altLang="en-US" sz="1400" dirty="0">
              <a:solidFill>
                <a:srgbClr val="9DA6AB"/>
              </a:solidFill>
            </a:endParaRPr>
          </a:p>
          <a:p>
            <a:endParaRPr lang="ko-KR" altLang="en-US" sz="1400" dirty="0">
              <a:solidFill>
                <a:srgbClr val="9DA6AB"/>
              </a:solidFill>
            </a:endParaRPr>
          </a:p>
          <a:p>
            <a:pPr>
              <a:buNone/>
            </a:pPr>
            <a:endParaRPr lang="ko-KR" altLang="en-US" sz="1400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/>
          </p:nvPr>
        </p:nvSpPr>
        <p:spPr>
          <a:xfrm>
            <a:off x="5994773" y="3911117"/>
            <a:ext cx="4392487" cy="397974"/>
          </a:xfrm>
        </p:spPr>
        <p:txBody>
          <a:bodyPr/>
          <a:lstStyle/>
          <a:p>
            <a:r>
              <a:rPr lang="en-US" altLang="ko-KR" dirty="0">
                <a:solidFill>
                  <a:srgbClr val="50646E"/>
                </a:solidFill>
              </a:rPr>
              <a:t>Rabbit MQ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>
          <a:xfrm>
            <a:off x="5998084" y="3368767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프로젝트 서비스 </a:t>
            </a:r>
            <a:r>
              <a:rPr lang="ko-KR" altLang="en-US" sz="1400" dirty="0" err="1">
                <a:solidFill>
                  <a:srgbClr val="9DA6AB"/>
                </a:solidFill>
              </a:rPr>
              <a:t>플로우</a:t>
            </a:r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>
          <a:xfrm>
            <a:off x="5998084" y="2970793"/>
            <a:ext cx="4392487" cy="397974"/>
          </a:xfrm>
        </p:spPr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서비스 </a:t>
            </a:r>
            <a:r>
              <a:rPr lang="ko-KR" altLang="en-US" sz="1800" dirty="0" err="1">
                <a:solidFill>
                  <a:srgbClr val="50646E"/>
                </a:solidFill>
              </a:rPr>
              <a:t>플로우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>
          <a:xfrm>
            <a:off x="5994773" y="5452123"/>
            <a:ext cx="5326943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Server &amp; Client		</a:t>
            </a:r>
            <a:r>
              <a:rPr lang="en-US" altLang="ko-KR" sz="1400" dirty="0" smtClean="0">
                <a:solidFill>
                  <a:srgbClr val="9DA6AB"/>
                </a:solidFill>
              </a:rPr>
              <a:t>       2</a:t>
            </a:r>
            <a:r>
              <a:rPr lang="en-US" altLang="ko-KR" sz="1400" dirty="0">
                <a:solidFill>
                  <a:srgbClr val="9DA6AB"/>
                </a:solidFill>
              </a:rPr>
              <a:t>) Codec</a:t>
            </a: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 Message Handler		4) Request </a:t>
            </a:r>
            <a:r>
              <a:rPr lang="ko-KR" altLang="en-US" sz="1400" dirty="0">
                <a:solidFill>
                  <a:srgbClr val="9DA6AB"/>
                </a:solidFill>
              </a:rPr>
              <a:t>분배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1800" dirty="0" err="1">
                <a:solidFill>
                  <a:srgbClr val="50646E"/>
                </a:solidFill>
              </a:rPr>
              <a:t>Netty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2" name="텍스트 개체 틀 20"/>
          <p:cNvSpPr txBox="1">
            <a:spLocks/>
          </p:cNvSpPr>
          <p:nvPr/>
        </p:nvSpPr>
        <p:spPr>
          <a:xfrm>
            <a:off x="5994773" y="6632853"/>
            <a:ext cx="4392487" cy="55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087" kern="1200">
                <a:solidFill>
                  <a:schemeClr val="tx1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고려 사항</a:t>
            </a:r>
            <a:r>
              <a:rPr lang="en-US" altLang="ko-KR" sz="1400" dirty="0">
                <a:solidFill>
                  <a:srgbClr val="9DA6AB"/>
                </a:solidFill>
              </a:rPr>
              <a:t>	</a:t>
            </a:r>
          </a:p>
        </p:txBody>
      </p:sp>
      <p:sp>
        <p:nvSpPr>
          <p:cNvPr id="13" name="텍스트 개체 틀 21"/>
          <p:cNvSpPr txBox="1">
            <a:spLocks/>
          </p:cNvSpPr>
          <p:nvPr/>
        </p:nvSpPr>
        <p:spPr>
          <a:xfrm>
            <a:off x="5994773" y="6234879"/>
            <a:ext cx="4392487" cy="39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8126" rtl="0" eaLnBrk="1" latinLnBrk="1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50646E"/>
                </a:solidFill>
              </a:rPr>
              <a:t>계획 일정</a:t>
            </a:r>
          </a:p>
        </p:txBody>
      </p:sp>
    </p:spTree>
    <p:extLst>
      <p:ext uri="{BB962C8B-B14F-4D97-AF65-F5344CB8AC3E}">
        <p14:creationId xmlns:p14="http://schemas.microsoft.com/office/powerpoint/2010/main" val="6937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/>
              <a:t>현재 진행 사항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다키 L" pitchFamily="2" charset="-127"/>
                <a:ea typeface="다키 L" pitchFamily="2" charset="-127"/>
              </a:rPr>
              <a:t>고려사항 및 차주 계획</a:t>
            </a: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2484C6"/>
                </a:solidFill>
                <a:latin typeface="다키 M Title" pitchFamily="2" charset="-127"/>
                <a:ea typeface="다키 M Title" pitchFamily="2" charset="-127"/>
              </a:rPr>
              <a:t>05</a:t>
            </a:r>
            <a:endParaRPr lang="ko-KR" altLang="en-US" sz="6000" dirty="0">
              <a:solidFill>
                <a:srgbClr val="2484C6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1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00E2FC-579B-304F-9804-B22B5702CF18}"/>
              </a:ext>
            </a:extLst>
          </p:cNvPr>
          <p:cNvSpPr txBox="1"/>
          <p:nvPr/>
        </p:nvSpPr>
        <p:spPr>
          <a:xfrm>
            <a:off x="10906643" y="3697043"/>
            <a:ext cx="2981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Message </a:t>
            </a:r>
          </a:p>
          <a:p>
            <a:r>
              <a:rPr kumimoji="1" lang="en-US" altLang="ko-KR" dirty="0"/>
              <a:t>Group id</a:t>
            </a:r>
          </a:p>
          <a:p>
            <a:r>
              <a:rPr kumimoji="1" lang="en-US" altLang="ko-KR" dirty="0"/>
              <a:t>Number of order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요청큐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컨슈머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" y="1469838"/>
            <a:ext cx="10510576" cy="40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80800" y="3830400"/>
            <a:ext cx="3866400" cy="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80800" y="4005600"/>
            <a:ext cx="3866400" cy="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32400" y="4170000"/>
            <a:ext cx="3866400" cy="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9" descr="https://image.flaticon.com/icons/svg/1828/1828643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08" y="2483616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91" y="2675844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32" y="2847133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5" y="3210550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03" y="3396731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96" y="3550030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user\Downloads\icon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0" y="4667117"/>
            <a:ext cx="147013" cy="1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4"/>
          <p:cNvSpPr txBox="1">
            <a:spLocks/>
          </p:cNvSpPr>
          <p:nvPr/>
        </p:nvSpPr>
        <p:spPr>
          <a:xfrm>
            <a:off x="386532" y="391062"/>
            <a:ext cx="7956884" cy="63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8126" rtl="0" eaLnBrk="1" latinLnBrk="1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3200" kern="1200">
                <a:solidFill>
                  <a:srgbClr val="2482C8"/>
                </a:solidFill>
                <a:latin typeface="다키 L" pitchFamily="2" charset="-127"/>
                <a:ea typeface="다키 L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계획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현재 진행 상황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92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계획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차후 계획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34075" y="1527106"/>
            <a:ext cx="78897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RabbitMQ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현재 주문은 </a:t>
            </a:r>
            <a:r>
              <a:rPr lang="en-US" altLang="ko-KR" dirty="0" smtClean="0"/>
              <a:t>‘1</a:t>
            </a:r>
            <a:r>
              <a:rPr lang="ko-KR" altLang="en-US" dirty="0" smtClean="0"/>
              <a:t>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이지만 </a:t>
            </a:r>
            <a:r>
              <a:rPr lang="en-US" altLang="ko-KR" dirty="0" smtClean="0"/>
              <a:t>‘1</a:t>
            </a:r>
            <a:r>
              <a:rPr lang="ko-KR" altLang="en-US" dirty="0" smtClean="0"/>
              <a:t>주문 </a:t>
            </a:r>
            <a:r>
              <a:rPr lang="ko-KR" altLang="en-US" dirty="0" err="1" smtClean="0"/>
              <a:t>多메</a:t>
            </a:r>
            <a:r>
              <a:rPr lang="ko-KR" altLang="en-US" dirty="0" err="1"/>
              <a:t>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주문할 수 있도록 고려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이에 따라서 메시지 </a:t>
            </a:r>
            <a:r>
              <a:rPr lang="ko-KR" altLang="en-US" dirty="0" err="1" smtClean="0"/>
              <a:t>아키텍쳐도</a:t>
            </a:r>
            <a:r>
              <a:rPr lang="ko-KR" altLang="en-US" dirty="0"/>
              <a:t> </a:t>
            </a:r>
            <a:r>
              <a:rPr lang="ko-KR" altLang="en-US" dirty="0" err="1" smtClean="0"/>
              <a:t>재설계해야한다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큐를 보고 요청이 </a:t>
            </a:r>
            <a:r>
              <a:rPr lang="ko-KR" altLang="en-US" dirty="0" err="1" smtClean="0"/>
              <a:t>많을때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receiver</a:t>
            </a:r>
            <a:r>
              <a:rPr lang="ko-KR" altLang="en-US" dirty="0" smtClean="0"/>
              <a:t>를 유동적으로 늘리거나 줄이는 대응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메뉴를 주문하면 </a:t>
            </a:r>
            <a:r>
              <a:rPr lang="ko-KR" altLang="en-US" dirty="0" err="1" smtClean="0"/>
              <a:t>몇분의</a:t>
            </a:r>
            <a:r>
              <a:rPr lang="ko-KR" altLang="en-US" dirty="0" smtClean="0"/>
              <a:t> 시간이 소요되는지 반환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Netty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Client blocking </a:t>
            </a:r>
            <a:r>
              <a:rPr lang="ko-KR" altLang="en-US" sz="2000" dirty="0" smtClean="0"/>
              <a:t>처리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Client </a:t>
            </a:r>
            <a:r>
              <a:rPr lang="ko-KR" altLang="en-US" sz="2000" dirty="0" smtClean="0"/>
              <a:t>추가 및 제거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77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6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en-US" altLang="ko-KR" dirty="0" smtClean="0">
                <a:latin typeface="다키 L" pitchFamily="2" charset="-127"/>
                <a:ea typeface="다키 L" pitchFamily="2" charset="-127"/>
              </a:rPr>
              <a:t>) </a:t>
            </a:r>
            <a:r>
              <a:rPr lang="ko-KR" altLang="en-US" dirty="0" smtClean="0">
                <a:latin typeface="다키 L" pitchFamily="2" charset="-127"/>
                <a:ea typeface="다키 L" pitchFamily="2" charset="-127"/>
              </a:rPr>
              <a:t>프로젝트 소개</a:t>
            </a: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2484C6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4C6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/>
              <a:t>프로젝트 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7956884" cy="83526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</a:rPr>
              <a:t>프로젝트 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7022" y="1294104"/>
            <a:ext cx="9950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카페 주문 시스템  </a:t>
            </a:r>
            <a:endParaRPr lang="en-US" altLang="ko-KR" sz="4000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r>
              <a:rPr lang="en-US" altLang="ko-KR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	=&gt; </a:t>
            </a:r>
            <a:r>
              <a:rPr lang="ko-KR" altLang="en-US" sz="4000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어떻게 요청을 효율적으로 처리할 것인가</a:t>
            </a:r>
            <a:r>
              <a:rPr lang="en-US" altLang="ko-KR" sz="4000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?</a:t>
            </a:r>
            <a:endParaRPr lang="ko-KR" altLang="en-US" sz="4000" dirty="0">
              <a:solidFill>
                <a:schemeClr val="accent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357" y="3009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내용 개체 틀 2"/>
          <p:cNvSpPr>
            <a:spLocks noGrp="1"/>
          </p:cNvSpPr>
          <p:nvPr>
            <p:ph idx="4294967295"/>
          </p:nvPr>
        </p:nvSpPr>
        <p:spPr>
          <a:xfrm>
            <a:off x="572399" y="2894437"/>
            <a:ext cx="9725487" cy="386235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가정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: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한 번에 </a:t>
            </a:r>
            <a:r>
              <a:rPr lang="ko-KR" altLang="en-US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많은 주문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이 들어 올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메뉴 별로 </a:t>
            </a:r>
            <a:r>
              <a:rPr lang="ko-KR" altLang="en-US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처리 방식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소요 시간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이 다르다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lnSpc>
                <a:spcPct val="160000"/>
              </a:lnSpc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</a:t>
            </a: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머신을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통한 에스프레소 추출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lnSpc>
                <a:spcPct val="160000"/>
              </a:lnSpc>
            </a:pP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스무디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믹서기를 통해 음료를 섞기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주문 </a:t>
            </a:r>
            <a:r>
              <a:rPr lang="ko-KR" altLang="en-US" dirty="0">
                <a:solidFill>
                  <a:schemeClr val="accent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순서에 상관 없이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고객에게 전달할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음료 제조 시간은 주문 요청과 반환되는 시간보다 오래 걸린다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905D87-B70F-CC4E-91A9-E819238867DF}"/>
              </a:ext>
            </a:extLst>
          </p:cNvPr>
          <p:cNvSpPr txBox="1"/>
          <p:nvPr/>
        </p:nvSpPr>
        <p:spPr>
          <a:xfrm>
            <a:off x="10999617" y="2248106"/>
            <a:ext cx="16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목적 명확하게</a:t>
            </a:r>
          </a:p>
        </p:txBody>
      </p:sp>
    </p:spTree>
    <p:extLst>
      <p:ext uri="{BB962C8B-B14F-4D97-AF65-F5344CB8AC3E}">
        <p14:creationId xmlns:p14="http://schemas.microsoft.com/office/powerpoint/2010/main" val="15556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다키 L" pitchFamily="2" charset="-127"/>
                <a:ea typeface="다키 L" pitchFamily="2" charset="-127"/>
              </a:rPr>
              <a:t>프로젝트 실제 상황의 서비스 </a:t>
            </a:r>
            <a:r>
              <a:rPr lang="ko-KR" altLang="en-US" dirty="0" err="1" smtClean="0">
                <a:latin typeface="다키 L" pitchFamily="2" charset="-127"/>
                <a:ea typeface="다키 L" pitchFamily="2" charset="-127"/>
              </a:rPr>
              <a:t>플로우</a:t>
            </a:r>
            <a:endParaRPr lang="en-US" altLang="ko-KR" dirty="0" smtClean="0">
              <a:latin typeface="다키 L" pitchFamily="2" charset="-127"/>
              <a:ea typeface="다키 L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/>
              <a:t>시스템적 서비스 </a:t>
            </a:r>
            <a:r>
              <a:rPr lang="ko-KR" altLang="en-US" dirty="0" err="1" smtClean="0"/>
              <a:t>플로우</a:t>
            </a: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2484C6"/>
                </a:solidFill>
                <a:latin typeface="다키 M Title" pitchFamily="2" charset="-127"/>
                <a:ea typeface="다키 M Title" pitchFamily="2" charset="-127"/>
              </a:rPr>
              <a:t>02</a:t>
            </a:r>
            <a:endParaRPr lang="ko-KR" altLang="en-US" sz="6000" dirty="0">
              <a:solidFill>
                <a:srgbClr val="2484C6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4A23DEE-C8FC-4B49-9D46-B3F1D71F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0" y="2157086"/>
            <a:ext cx="1330041" cy="1330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23141CF-DE57-EF48-B487-46C842D3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4425815"/>
            <a:ext cx="636979" cy="63697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="" xmlns:a16="http://schemas.microsoft.com/office/drawing/2014/main" id="{EBC92F9F-DB4E-1E4A-B59B-9F25193D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91929" y="4440191"/>
            <a:ext cx="636979" cy="63697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="" xmlns:a16="http://schemas.microsoft.com/office/drawing/2014/main" id="{8BE7E4E1-2598-4D4D-BF63-8CC34A8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59955" y="4440191"/>
            <a:ext cx="636979" cy="63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4C8B18E7-A0B3-5F4D-972F-40A80B6A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3110653"/>
            <a:ext cx="636979" cy="6369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="" xmlns:a16="http://schemas.microsoft.com/office/drawing/2014/main" id="{60B55C2E-ADD8-0348-A113-344638FA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09182" y="3106940"/>
            <a:ext cx="636979" cy="63697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E28BC2D3-C6A5-FD4B-8C8A-5F399155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68385" y="3099860"/>
            <a:ext cx="636979" cy="63697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="" xmlns:a16="http://schemas.microsoft.com/office/drawing/2014/main" id="{1052DA95-9EE0-DE45-9A12-0704C325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27587" y="3123918"/>
            <a:ext cx="636979" cy="636979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="" xmlns:a16="http://schemas.microsoft.com/office/drawing/2014/main" id="{D0694F23-158D-024C-A0E1-6675F9CC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5376" y="1817415"/>
            <a:ext cx="636979" cy="6369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3F14B6C3-5A11-124C-A8F7-475CC654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14578" y="1838597"/>
            <a:ext cx="636979" cy="63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0396F9-D999-3F44-91BF-D773EC761BE6}"/>
              </a:ext>
            </a:extLst>
          </p:cNvPr>
          <p:cNvSpPr txBox="1"/>
          <p:nvPr/>
        </p:nvSpPr>
        <p:spPr>
          <a:xfrm>
            <a:off x="2361340" y="19909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커피 주문</a:t>
            </a:r>
            <a:endParaRPr kumimoji="1" lang="x-none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E2E52B9F-5C3B-B946-B7F1-76C7891B6F1A}"/>
              </a:ext>
            </a:extLst>
          </p:cNvPr>
          <p:cNvSpPr txBox="1"/>
          <p:nvPr/>
        </p:nvSpPr>
        <p:spPr>
          <a:xfrm>
            <a:off x="2361340" y="32509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블랜더</a:t>
            </a:r>
            <a:r>
              <a:rPr kumimoji="1" lang="ko-KR" altLang="en-US" dirty="0"/>
              <a:t> 주문</a:t>
            </a:r>
            <a:endParaRPr kumimoji="1" lang="x-none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1648FEF-CD4C-1B48-AFE8-CA6856F1C06F}"/>
              </a:ext>
            </a:extLst>
          </p:cNvPr>
          <p:cNvSpPr txBox="1"/>
          <p:nvPr/>
        </p:nvSpPr>
        <p:spPr>
          <a:xfrm>
            <a:off x="2361340" y="456327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외 주문</a:t>
            </a:r>
            <a:endParaRPr kumimoji="1" lang="x-none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533" y="1662343"/>
            <a:ext cx="732483" cy="732483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="" xmlns:a16="http://schemas.microsoft.com/office/drawing/2014/main" id="{91B590D8-9B6E-1E46-AD22-3540EDAF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6" y="2888809"/>
            <a:ext cx="732483" cy="73248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="" xmlns:a16="http://schemas.microsoft.com/office/drawing/2014/main" id="{704C3F89-16F1-0242-946E-40C3B30D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5" y="4386809"/>
            <a:ext cx="732483" cy="73248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="" xmlns:a16="http://schemas.microsoft.com/office/drawing/2014/main" id="{6547D77F-0801-534B-AEC5-66A69C6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925" y="1721911"/>
            <a:ext cx="732483" cy="73248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="" xmlns:a16="http://schemas.microsoft.com/office/drawing/2014/main" id="{E910BAAD-9593-6644-9C78-A4C3105B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925" y="2928091"/>
            <a:ext cx="842492" cy="84249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A9CC12E-1A8A-B24D-BC9E-423FDEC9E266}"/>
              </a:ext>
            </a:extLst>
          </p:cNvPr>
          <p:cNvCxnSpPr>
            <a:cxnSpLocks/>
          </p:cNvCxnSpPr>
          <p:nvPr/>
        </p:nvCxnSpPr>
        <p:spPr>
          <a:xfrm flipH="1" flipV="1">
            <a:off x="5366622" y="2108311"/>
            <a:ext cx="2111833" cy="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="" xmlns:a16="http://schemas.microsoft.com/office/drawing/2014/main" id="{F8280430-ADBC-4340-8268-998751973BAE}"/>
              </a:ext>
            </a:extLst>
          </p:cNvPr>
          <p:cNvCxnSpPr>
            <a:cxnSpLocks/>
          </p:cNvCxnSpPr>
          <p:nvPr/>
        </p:nvCxnSpPr>
        <p:spPr>
          <a:xfrm flipH="1">
            <a:off x="6529281" y="3349123"/>
            <a:ext cx="94272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="" xmlns:a16="http://schemas.microsoft.com/office/drawing/2014/main" id="{B54664BC-72C8-FD49-9760-B161E9B5AA1B}"/>
              </a:ext>
            </a:extLst>
          </p:cNvPr>
          <p:cNvCxnSpPr>
            <a:cxnSpLocks/>
          </p:cNvCxnSpPr>
          <p:nvPr/>
        </p:nvCxnSpPr>
        <p:spPr>
          <a:xfrm flipH="1" flipV="1">
            <a:off x="5865962" y="4762837"/>
            <a:ext cx="1592571" cy="676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5F251469-C5F8-8B4F-B81E-5F9489D34C31}"/>
              </a:ext>
            </a:extLst>
          </p:cNvPr>
          <p:cNvCxnSpPr>
            <a:cxnSpLocks/>
          </p:cNvCxnSpPr>
          <p:nvPr/>
        </p:nvCxnSpPr>
        <p:spPr>
          <a:xfrm>
            <a:off x="8219884" y="2091058"/>
            <a:ext cx="69983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="" xmlns:a16="http://schemas.microsoft.com/office/drawing/2014/main" id="{26C4FB36-EA6A-F544-9007-4C33688F5094}"/>
              </a:ext>
            </a:extLst>
          </p:cNvPr>
          <p:cNvCxnSpPr>
            <a:cxnSpLocks/>
          </p:cNvCxnSpPr>
          <p:nvPr/>
        </p:nvCxnSpPr>
        <p:spPr>
          <a:xfrm>
            <a:off x="8127948" y="3310024"/>
            <a:ext cx="99206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2482112-F5EB-7240-B35D-675283783A58}"/>
              </a:ext>
            </a:extLst>
          </p:cNvPr>
          <p:cNvSpPr txBox="1"/>
          <p:nvPr/>
        </p:nvSpPr>
        <p:spPr>
          <a:xfrm>
            <a:off x="447649" y="17219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ORDER HERE!</a:t>
            </a:r>
            <a:endParaRPr kumimoji="1" lang="x-none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F2941330-5194-FB40-AF07-BF97F3EAC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852" y="5599007"/>
            <a:ext cx="741557" cy="7415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2AAE527-B2D6-EC40-AE93-3A7A1D581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511" y="5599007"/>
            <a:ext cx="741557" cy="74155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451A08D9-167F-3848-89A4-AC9D1CB7F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002" y="5630637"/>
            <a:ext cx="741557" cy="741557"/>
          </a:xfrm>
          <a:prstGeom prst="rect">
            <a:avLst/>
          </a:prstGeom>
        </p:spPr>
      </p:pic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E3C949A6-7D50-C946-8319-00F16C76F250}"/>
              </a:ext>
            </a:extLst>
          </p:cNvPr>
          <p:cNvCxnSpPr/>
          <p:nvPr/>
        </p:nvCxnSpPr>
        <p:spPr>
          <a:xfrm>
            <a:off x="2749879" y="6556075"/>
            <a:ext cx="280224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>
            <a:extLst>
              <a:ext uri="{FF2B5EF4-FFF2-40B4-BE49-F238E27FC236}">
                <a16:creationId xmlns="" xmlns:a16="http://schemas.microsoft.com/office/drawing/2014/main" id="{128C6F7F-8CB4-4941-9558-7C91F16145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0220" y="4477169"/>
            <a:ext cx="1661058" cy="1462149"/>
          </a:xfrm>
          <a:prstGeom prst="curvedConnector3">
            <a:avLst>
              <a:gd name="adj1" fmla="val 998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67B24F78-8CDD-414E-AEB6-D7C940D46BCC}"/>
              </a:ext>
            </a:extLst>
          </p:cNvPr>
          <p:cNvSpPr txBox="1"/>
          <p:nvPr/>
        </p:nvSpPr>
        <p:spPr>
          <a:xfrm>
            <a:off x="7890" y="401747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1</a:t>
            </a:r>
            <a:r>
              <a:rPr kumimoji="1" lang="ko-KR" altLang="en-US" dirty="0"/>
              <a:t>번 주문이 준비되었습니다</a:t>
            </a:r>
            <a:r>
              <a:rPr kumimoji="1" lang="en-US" altLang="ko-KR" dirty="0"/>
              <a:t>!</a:t>
            </a:r>
            <a:endParaRPr kumimoji="1" lang="x-none" altLang="en-US" dirty="0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="" xmlns:a16="http://schemas.microsoft.com/office/drawing/2014/main" id="{79F08117-7088-4441-AF30-EEECDFE49B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4376" y="4323743"/>
            <a:ext cx="1994667" cy="54599"/>
          </a:xfrm>
          <a:prstGeom prst="curvedConnector3">
            <a:avLst>
              <a:gd name="adj1" fmla="val -362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구부러진 연결선[U] 233">
            <a:extLst>
              <a:ext uri="{FF2B5EF4-FFF2-40B4-BE49-F238E27FC236}">
                <a16:creationId xmlns="" xmlns:a16="http://schemas.microsoft.com/office/drawing/2014/main" id="{B7B86940-B993-2046-927C-F4A8543FA6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2717" y="3630303"/>
            <a:ext cx="3212472" cy="223673"/>
          </a:xfrm>
          <a:prstGeom prst="curvedConnector3">
            <a:avLst>
              <a:gd name="adj1" fmla="val -483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구부러진 연결선[U] 225">
            <a:extLst>
              <a:ext uri="{FF2B5EF4-FFF2-40B4-BE49-F238E27FC236}">
                <a16:creationId xmlns="" xmlns:a16="http://schemas.microsoft.com/office/drawing/2014/main" id="{75A7AD67-D48A-9145-AA7D-6D165642D61A}"/>
              </a:ext>
            </a:extLst>
          </p:cNvPr>
          <p:cNvCxnSpPr>
            <a:cxnSpLocks/>
          </p:cNvCxnSpPr>
          <p:nvPr/>
        </p:nvCxnSpPr>
        <p:spPr>
          <a:xfrm>
            <a:off x="8110253" y="4769602"/>
            <a:ext cx="1053271" cy="97480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="" xmlns:a16="http://schemas.microsoft.com/office/drawing/2014/main" id="{4AF2134C-1B12-A94A-94DD-A7ADEF9FF910}"/>
              </a:ext>
            </a:extLst>
          </p:cNvPr>
          <p:cNvCxnSpPr>
            <a:cxnSpLocks/>
          </p:cNvCxnSpPr>
          <p:nvPr/>
        </p:nvCxnSpPr>
        <p:spPr>
          <a:xfrm flipH="1" flipV="1">
            <a:off x="5973060" y="6229180"/>
            <a:ext cx="3062408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그림 234">
            <a:extLst>
              <a:ext uri="{FF2B5EF4-FFF2-40B4-BE49-F238E27FC236}">
                <a16:creationId xmlns="" xmlns:a16="http://schemas.microsoft.com/office/drawing/2014/main" id="{D48CA5C8-2234-0648-952E-1E64CCA47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906" y="5672861"/>
            <a:ext cx="667703" cy="6677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319C80F7-1BBD-174C-A44B-A2F44DC63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484" y="5498909"/>
            <a:ext cx="1262319" cy="12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모서리가 둥근 직사각형 179"/>
          <p:cNvSpPr/>
          <p:nvPr/>
        </p:nvSpPr>
        <p:spPr>
          <a:xfrm>
            <a:off x="9409861" y="2457594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71455" y="1687291"/>
            <a:ext cx="3396322" cy="45937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8388" y="1296187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671455" y="1959448"/>
            <a:ext cx="1371600" cy="1055920"/>
            <a:chOff x="3380003" y="4724420"/>
            <a:chExt cx="1371600" cy="1055920"/>
          </a:xfrm>
        </p:grpSpPr>
        <p:grpSp>
          <p:nvGrpSpPr>
            <p:cNvPr id="8" name="그룹 7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9462649" y="2633895"/>
            <a:ext cx="1143000" cy="1055920"/>
            <a:chOff x="3478743" y="4724420"/>
            <a:chExt cx="1143000" cy="1055920"/>
          </a:xfrm>
        </p:grpSpPr>
        <p:grpSp>
          <p:nvGrpSpPr>
            <p:cNvPr id="134" name="그룹 133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9451015" y="3794738"/>
            <a:ext cx="1143000" cy="1055920"/>
            <a:chOff x="3489016" y="4724420"/>
            <a:chExt cx="1143000" cy="105592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671455" y="3200411"/>
            <a:ext cx="1371600" cy="1055920"/>
            <a:chOff x="3380003" y="4724420"/>
            <a:chExt cx="1371600" cy="1055920"/>
          </a:xfrm>
        </p:grpSpPr>
        <p:grpSp>
          <p:nvGrpSpPr>
            <p:cNvPr id="153" name="그룹 152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55" name="타원 154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671455" y="4463275"/>
            <a:ext cx="1371600" cy="1055920"/>
            <a:chOff x="3380003" y="4724420"/>
            <a:chExt cx="1371600" cy="1055920"/>
          </a:xfrm>
        </p:grpSpPr>
        <p:grpSp>
          <p:nvGrpSpPr>
            <p:cNvPr id="159" name="그룹 158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95141" y="1436413"/>
            <a:ext cx="1971684" cy="4844644"/>
            <a:chOff x="1992201" y="1253158"/>
            <a:chExt cx="1971684" cy="4844644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999141" y="1899093"/>
              <a:ext cx="1801544" cy="41987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992201" y="1253158"/>
              <a:ext cx="1971684" cy="646331"/>
              <a:chOff x="1788003" y="1253158"/>
              <a:chExt cx="1971684" cy="646331"/>
            </a:xfrm>
          </p:grpSpPr>
          <p:pic>
            <p:nvPicPr>
              <p:cNvPr id="151" name="Picture 3" descr="C:\Users\user\Downloads\rabbitmq-icon (1)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003" y="1262287"/>
                <a:ext cx="577805" cy="577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2306449" y="1253158"/>
                <a:ext cx="1453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rabbitMQ</a:t>
                </a:r>
                <a:endPara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  <a:p>
                <a:r>
                  <a: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server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187265" y="2032303"/>
              <a:ext cx="1503172" cy="2666621"/>
              <a:chOff x="1979374" y="1905406"/>
              <a:chExt cx="1503172" cy="266662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2015606" y="2298797"/>
                <a:ext cx="1404246" cy="467694"/>
                <a:chOff x="1374782" y="5248815"/>
                <a:chExt cx="1404246" cy="467694"/>
              </a:xfrm>
            </p:grpSpPr>
            <p:sp>
              <p:nvSpPr>
                <p:cNvPr id="22" name="직사각형 21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8" name="그룹 167"/>
              <p:cNvGrpSpPr/>
              <p:nvPr/>
            </p:nvGrpSpPr>
            <p:grpSpPr>
              <a:xfrm>
                <a:off x="1986652" y="3169639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1986652" y="4104333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73" name="직사각형 172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2012021" y="1905406"/>
                <a:ext cx="1168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“coffee”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986652" y="2819410"/>
                <a:ext cx="1350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“blender”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1979374" y="3712052"/>
                <a:ext cx="1503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“normal”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</p:grpSp>
      <p:sp>
        <p:nvSpPr>
          <p:cNvPr id="178" name="TextBox 177"/>
          <p:cNvSpPr txBox="1"/>
          <p:nvPr/>
        </p:nvSpPr>
        <p:spPr>
          <a:xfrm>
            <a:off x="50545" y="2285783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146972" y="2938508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108029" y="2400224"/>
            <a:ext cx="718457" cy="4296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570019" y="5185735"/>
            <a:ext cx="1411524" cy="859975"/>
            <a:chOff x="2219574" y="5185867"/>
            <a:chExt cx="1411524" cy="859975"/>
          </a:xfrm>
        </p:grpSpPr>
        <p:sp>
          <p:nvSpPr>
            <p:cNvPr id="181" name="직사각형 180"/>
            <p:cNvSpPr/>
            <p:nvPr/>
          </p:nvSpPr>
          <p:spPr>
            <a:xfrm>
              <a:off x="2226852" y="5578148"/>
              <a:ext cx="1404246" cy="4676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752791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315689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219574" y="5185867"/>
              <a:ext cx="863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결과</a:t>
              </a: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496943" y="5117473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V="1">
            <a:off x="4108027" y="3689815"/>
            <a:ext cx="718459" cy="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4108029" y="4648334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5806190" y="5185735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 flipH="1">
            <a:off x="4093377" y="5811863"/>
            <a:ext cx="2170023" cy="86392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6159985" y="5326964"/>
            <a:ext cx="1371600" cy="826221"/>
            <a:chOff x="5763985" y="5326964"/>
            <a:chExt cx="1371600" cy="826221"/>
          </a:xfrm>
        </p:grpSpPr>
        <p:sp>
          <p:nvSpPr>
            <p:cNvPr id="187" name="타원 186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91" name="직선 화살표 연결선 190"/>
          <p:cNvCxnSpPr/>
          <p:nvPr/>
        </p:nvCxnSpPr>
        <p:spPr>
          <a:xfrm flipH="1" flipV="1">
            <a:off x="1001487" y="4828451"/>
            <a:ext cx="1568532" cy="983412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/>
          <p:cNvGrpSpPr/>
          <p:nvPr/>
        </p:nvGrpSpPr>
        <p:grpSpPr>
          <a:xfrm>
            <a:off x="128022" y="3113783"/>
            <a:ext cx="1278637" cy="770222"/>
            <a:chOff x="5763984" y="5326964"/>
            <a:chExt cx="1371600" cy="826221"/>
          </a:xfrm>
        </p:grpSpPr>
        <p:sp>
          <p:nvSpPr>
            <p:cNvPr id="193" name="타원 192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117647" y="4058227"/>
            <a:ext cx="1278637" cy="770222"/>
            <a:chOff x="5763984" y="5326964"/>
            <a:chExt cx="1371600" cy="826221"/>
          </a:xfrm>
        </p:grpSpPr>
        <p:sp>
          <p:nvSpPr>
            <p:cNvPr id="196" name="타원 195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299880" y="2842796"/>
            <a:ext cx="1326557" cy="1805536"/>
            <a:chOff x="1299880" y="2842796"/>
            <a:chExt cx="1326557" cy="1805536"/>
          </a:xfrm>
        </p:grpSpPr>
        <p:cxnSp>
          <p:nvCxnSpPr>
            <p:cNvPr id="198" name="직선 화살표 연결선 197"/>
            <p:cNvCxnSpPr>
              <a:endCxn id="169" idx="1"/>
            </p:cNvCxnSpPr>
            <p:nvPr/>
          </p:nvCxnSpPr>
          <p:spPr>
            <a:xfrm>
              <a:off x="2112143" y="3536946"/>
              <a:ext cx="485340" cy="17669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2" idx="7"/>
              <a:endCxn id="22" idx="1"/>
            </p:cNvCxnSpPr>
            <p:nvPr/>
          </p:nvCxnSpPr>
          <p:spPr>
            <a:xfrm flipV="1">
              <a:off x="2031834" y="2842796"/>
              <a:ext cx="594603" cy="467509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2" idx="2"/>
            </p:cNvCxnSpPr>
            <p:nvPr/>
          </p:nvCxnSpPr>
          <p:spPr>
            <a:xfrm flipV="1">
              <a:off x="1299880" y="3498894"/>
              <a:ext cx="263880" cy="736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>
              <a:endCxn id="173" idx="1"/>
            </p:cNvCxnSpPr>
            <p:nvPr/>
          </p:nvCxnSpPr>
          <p:spPr>
            <a:xfrm>
              <a:off x="1942130" y="3757071"/>
              <a:ext cx="655353" cy="891261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직사각형 211"/>
          <p:cNvSpPr/>
          <p:nvPr/>
        </p:nvSpPr>
        <p:spPr>
          <a:xfrm>
            <a:off x="7772595" y="3162285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꺾인 연결선 215"/>
          <p:cNvCxnSpPr/>
          <p:nvPr/>
        </p:nvCxnSpPr>
        <p:spPr>
          <a:xfrm flipV="1">
            <a:off x="7772595" y="2884730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/>
          <p:nvPr/>
        </p:nvCxnSpPr>
        <p:spPr>
          <a:xfrm flipV="1">
            <a:off x="7783481" y="3129562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/>
          <p:nvPr/>
        </p:nvCxnSpPr>
        <p:spPr>
          <a:xfrm>
            <a:off x="7783481" y="3510545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/>
          <p:nvPr/>
        </p:nvCxnSpPr>
        <p:spPr>
          <a:xfrm>
            <a:off x="7851876" y="3614528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633514" y="282990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40" name="직선 화살표 연결선 239"/>
          <p:cNvCxnSpPr/>
          <p:nvPr/>
        </p:nvCxnSpPr>
        <p:spPr>
          <a:xfrm>
            <a:off x="5887843" y="2368625"/>
            <a:ext cx="821871" cy="6862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V="1">
            <a:off x="5846457" y="3439486"/>
            <a:ext cx="787057" cy="2503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/>
          <p:nvPr/>
        </p:nvCxnSpPr>
        <p:spPr>
          <a:xfrm flipH="1">
            <a:off x="6963884" y="4049067"/>
            <a:ext cx="215902" cy="123573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9273989" y="1285406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6553285" y="312410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en-US" altLang="ko-KR" dirty="0" smtClean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55" name="꺾인 연결선 254"/>
          <p:cNvCxnSpPr/>
          <p:nvPr/>
        </p:nvCxnSpPr>
        <p:spPr>
          <a:xfrm rot="10800000" flipV="1">
            <a:off x="7851877" y="2781658"/>
            <a:ext cx="1754553" cy="347904"/>
          </a:xfrm>
          <a:prstGeom prst="bentConnector3">
            <a:avLst>
              <a:gd name="adj1" fmla="val 84744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8010500" y="283677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8037025" y="2395660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560794" y="4322884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CEA39CCD-9BAD-7B49-9AAD-5BDB9567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55" y="2652449"/>
            <a:ext cx="575199" cy="575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="" xmlns:a16="http://schemas.microsoft.com/office/drawing/2014/main" id="{338B287C-3C79-7542-B09F-A742A6B5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04" y="1700553"/>
            <a:ext cx="540113" cy="54011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="" xmlns:a16="http://schemas.microsoft.com/office/drawing/2014/main" id="{6B129FBB-E17E-BA49-A10E-9DA43975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452" y="2361749"/>
            <a:ext cx="504514" cy="5045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="" xmlns:a16="http://schemas.microsoft.com/office/drawing/2014/main" id="{B4DBFB08-579C-0141-9A2C-05D84FA33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05" y="4346252"/>
            <a:ext cx="577059" cy="57705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="" xmlns:a16="http://schemas.microsoft.com/office/drawing/2014/main" id="{866AA0D4-E2B6-AF47-AAB7-AA0652F8A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303" y="5297204"/>
            <a:ext cx="715518" cy="71551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563760" y="3232189"/>
            <a:ext cx="548383" cy="53341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09911" y="3315217"/>
            <a:ext cx="495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Ex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78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RabbitMQ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 smtClean="0"/>
              <a:t>분배</a:t>
            </a:r>
            <a:r>
              <a:rPr lang="ko-KR" altLang="en-US" dirty="0" err="1"/>
              <a:t>룰</a:t>
            </a:r>
            <a:endParaRPr lang="en-US" altLang="ko-KR" dirty="0" smtClean="0">
              <a:latin typeface="다키 L" pitchFamily="2" charset="-127"/>
              <a:ea typeface="다키 L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Message </a:t>
            </a:r>
            <a:r>
              <a:rPr lang="ko-KR" altLang="en-US" dirty="0" err="1" smtClean="0"/>
              <a:t>아키텍쳐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>
                <a:latin typeface="다키 L" pitchFamily="2" charset="-127"/>
                <a:ea typeface="다키 L" pitchFamily="2" charset="-127"/>
              </a:rPr>
              <a:t>Factory Pattern</a:t>
            </a: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2484C6"/>
                </a:solidFill>
                <a:latin typeface="다키 M Title" pitchFamily="2" charset="-127"/>
                <a:ea typeface="다키 M Title" pitchFamily="2" charset="-127"/>
              </a:rPr>
              <a:t>03</a:t>
            </a:r>
            <a:endParaRPr lang="ko-KR" altLang="en-US" sz="6000" dirty="0">
              <a:solidFill>
                <a:srgbClr val="2484C6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0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6" name="그래픽 5" descr="숫 프로필">
            <a:extLst>
              <a:ext uri="{FF2B5EF4-FFF2-40B4-BE49-F238E27FC236}">
                <a16:creationId xmlns="" xmlns:a16="http://schemas.microsoft.com/office/drawing/2014/main" id="{9D596546-5556-4B4B-93C0-8798917D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206" y="3356049"/>
            <a:ext cx="753308" cy="7533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0B720A7-A36E-6B46-B56E-8B9506DD043B}"/>
              </a:ext>
            </a:extLst>
          </p:cNvPr>
          <p:cNvSpPr/>
          <p:nvPr/>
        </p:nvSpPr>
        <p:spPr>
          <a:xfrm>
            <a:off x="1941784" y="3529106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078323BC-EA3C-8C42-A87F-B12C82FCD45F}"/>
              </a:ext>
            </a:extLst>
          </p:cNvPr>
          <p:cNvSpPr/>
          <p:nvPr/>
        </p:nvSpPr>
        <p:spPr>
          <a:xfrm>
            <a:off x="2021298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36FA09B6-2AF2-7B41-BCC9-5C61534AD053}"/>
              </a:ext>
            </a:extLst>
          </p:cNvPr>
          <p:cNvSpPr/>
          <p:nvPr/>
        </p:nvSpPr>
        <p:spPr>
          <a:xfrm>
            <a:off x="2371662" y="3577809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="" xmlns:a16="http://schemas.microsoft.com/office/drawing/2014/main" id="{52DBC0F9-31AA-DC4D-B85A-DDE25E9CCE4F}"/>
              </a:ext>
            </a:extLst>
          </p:cNvPr>
          <p:cNvSpPr/>
          <p:nvPr/>
        </p:nvSpPr>
        <p:spPr>
          <a:xfrm>
            <a:off x="2712597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="" xmlns:a16="http://schemas.microsoft.com/office/drawing/2014/main" id="{C306C2D9-A150-0141-9ED5-E6CBBFDDD02F}"/>
              </a:ext>
            </a:extLst>
          </p:cNvPr>
          <p:cNvSpPr/>
          <p:nvPr/>
        </p:nvSpPr>
        <p:spPr>
          <a:xfrm>
            <a:off x="3055348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="" xmlns:a16="http://schemas.microsoft.com/office/drawing/2014/main" id="{DF0C7D37-BB14-D544-B735-7C28173B0B12}"/>
              </a:ext>
            </a:extLst>
          </p:cNvPr>
          <p:cNvSpPr/>
          <p:nvPr/>
        </p:nvSpPr>
        <p:spPr>
          <a:xfrm>
            <a:off x="3754689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="" xmlns:a16="http://schemas.microsoft.com/office/drawing/2014/main" id="{6C4DCDCF-C773-FB48-AB6E-A94A9F63AD1D}"/>
              </a:ext>
            </a:extLst>
          </p:cNvPr>
          <p:cNvSpPr/>
          <p:nvPr/>
        </p:nvSpPr>
        <p:spPr>
          <a:xfrm>
            <a:off x="3389756" y="3577811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0EF62F0-E8D9-3A4F-92FB-833D95AB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311" y="3629940"/>
            <a:ext cx="204851" cy="204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F88AE82-B137-C94D-924F-BFF7C7A3E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2292440"/>
            <a:ext cx="732483" cy="7324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9AA5E2C-A595-E447-8B8B-12AA88849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3337196"/>
            <a:ext cx="732483" cy="732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E8671C1-DDFA-504E-8AAD-D56ED0F9E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4470488"/>
            <a:ext cx="732483" cy="7324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1B9721B-B768-0E47-A762-550AE80B3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842618"/>
            <a:ext cx="732483" cy="732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A1AA255-8841-9C41-9724-11F9881F4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1878848"/>
            <a:ext cx="732483" cy="732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A91874F-768C-A048-9B4C-6716D4BD0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3020727"/>
            <a:ext cx="732483" cy="7324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BD0B452-94C6-5345-9964-B5E355C4F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4162606"/>
            <a:ext cx="842492" cy="8424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BCE4C59-3D0A-0A4B-9B5B-DB60A29A0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5414494"/>
            <a:ext cx="842492" cy="84249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91CF09C-E2A5-1D40-B65F-4C2D3374446F}"/>
              </a:ext>
            </a:extLst>
          </p:cNvPr>
          <p:cNvCxnSpPr>
            <a:stCxn id="16" idx="3"/>
          </p:cNvCxnSpPr>
          <p:nvPr/>
        </p:nvCxnSpPr>
        <p:spPr>
          <a:xfrm flipV="1">
            <a:off x="5780537" y="1395167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F9BC094-4911-2B45-B68B-D61E86A82B49}"/>
              </a:ext>
            </a:extLst>
          </p:cNvPr>
          <p:cNvCxnSpPr>
            <a:cxnSpLocks/>
          </p:cNvCxnSpPr>
          <p:nvPr/>
        </p:nvCxnSpPr>
        <p:spPr>
          <a:xfrm flipV="1">
            <a:off x="5780537" y="2482663"/>
            <a:ext cx="1840907" cy="129196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414331BB-4E9B-1C48-BB52-91D8A452216C}"/>
              </a:ext>
            </a:extLst>
          </p:cNvPr>
          <p:cNvCxnSpPr>
            <a:cxnSpLocks/>
          </p:cNvCxnSpPr>
          <p:nvPr/>
        </p:nvCxnSpPr>
        <p:spPr>
          <a:xfrm flipV="1">
            <a:off x="5888053" y="3576241"/>
            <a:ext cx="1812426" cy="132329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86C6EA9A-6975-CD4D-BA1D-AFB0F990598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76514" y="3732703"/>
            <a:ext cx="3412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4BEB9E8-6AFA-B646-B206-05048DDF0808}"/>
              </a:ext>
            </a:extLst>
          </p:cNvPr>
          <p:cNvSpPr txBox="1"/>
          <p:nvPr/>
        </p:nvSpPr>
        <p:spPr>
          <a:xfrm>
            <a:off x="124961" y="294223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EA5D133-107F-5742-94E4-DD1B78548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627" y="3619742"/>
            <a:ext cx="253700" cy="253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98BA5497-0178-914E-A298-1A21050A0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532" y="3629940"/>
            <a:ext cx="253700" cy="253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98DB9B9B-3600-4048-AA14-0A5AB56D2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0" y="3630241"/>
            <a:ext cx="253700" cy="253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D8EA54C-3A63-E244-8F77-C4A374954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83" y="3624624"/>
            <a:ext cx="253700" cy="2537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BA2B0960-F689-324D-81FD-08C4ED6FF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9936" y="3629941"/>
            <a:ext cx="236114" cy="23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57519F-A851-5842-BA69-9344D9BEDD4E}"/>
              </a:ext>
            </a:extLst>
          </p:cNvPr>
          <p:cNvSpPr txBox="1"/>
          <p:nvPr/>
        </p:nvSpPr>
        <p:spPr>
          <a:xfrm>
            <a:off x="32012" y="1378531"/>
            <a:ext cx="446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- 1</a:t>
            </a:r>
            <a:r>
              <a:rPr kumimoji="1" lang="ko-KR" altLang="en-US" dirty="0"/>
              <a:t> </a:t>
            </a:r>
            <a:r>
              <a:rPr kumimoji="1" lang="en-US" altLang="ko-KR" dirty="0"/>
              <a:t>Queue, Multiple Consumer</a:t>
            </a:r>
            <a:endParaRPr kumimoji="1"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7250" y="5810680"/>
            <a:ext cx="70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장점</a:t>
            </a:r>
            <a:r>
              <a:rPr lang="en-US" altLang="ko-KR" sz="1400" dirty="0" smtClean="0"/>
              <a:t>:  - </a:t>
            </a:r>
            <a:r>
              <a:rPr lang="ko-KR" altLang="en-US" sz="1400" dirty="0" smtClean="0"/>
              <a:t>큐 관리가 쉽다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단점</a:t>
            </a:r>
            <a:r>
              <a:rPr lang="en-US" altLang="ko-KR" sz="1400" dirty="0" smtClean="0"/>
              <a:t>:  - </a:t>
            </a:r>
            <a:r>
              <a:rPr lang="ko-KR" altLang="en-US" sz="1400" dirty="0" smtClean="0"/>
              <a:t>사용할 수 없는 리소스가 생긴다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- </a:t>
            </a:r>
            <a:r>
              <a:rPr lang="ko-KR" altLang="en-US" sz="1400" dirty="0" smtClean="0"/>
              <a:t>오래 걸릴 필요 없는 주문도 오래 걸릴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sz="1400" dirty="0" smtClean="0"/>
              <a:t>       - </a:t>
            </a:r>
            <a:r>
              <a:rPr lang="ko-KR" altLang="en-US" sz="1400" dirty="0" smtClean="0"/>
              <a:t>어느 메시지에서 지연이 생기고 있는지 모니터링이 어렵다</a:t>
            </a:r>
            <a:r>
              <a:rPr lang="en-US" altLang="ko-KR" sz="1400" dirty="0" smtClean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C91CF09C-E2A5-1D40-B65F-4C2D3374446F}"/>
              </a:ext>
            </a:extLst>
          </p:cNvPr>
          <p:cNvCxnSpPr/>
          <p:nvPr/>
        </p:nvCxnSpPr>
        <p:spPr>
          <a:xfrm flipH="1">
            <a:off x="4190401" y="3020727"/>
            <a:ext cx="857653" cy="68271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C91CF09C-E2A5-1D40-B65F-4C2D3374446F}"/>
              </a:ext>
            </a:extLst>
          </p:cNvPr>
          <p:cNvCxnSpPr/>
          <p:nvPr/>
        </p:nvCxnSpPr>
        <p:spPr>
          <a:xfrm flipH="1" flipV="1">
            <a:off x="4269600" y="3774632"/>
            <a:ext cx="778456" cy="23369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C91CF09C-E2A5-1D40-B65F-4C2D3374446F}"/>
              </a:ext>
            </a:extLst>
          </p:cNvPr>
          <p:cNvCxnSpPr/>
          <p:nvPr/>
        </p:nvCxnSpPr>
        <p:spPr>
          <a:xfrm flipH="1" flipV="1">
            <a:off x="4190401" y="3866055"/>
            <a:ext cx="857654" cy="120708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다우색상">
      <a:dk1>
        <a:sysClr val="windowText" lastClr="000000"/>
      </a:dk1>
      <a:lt1>
        <a:srgbClr val="FFFFFF"/>
      </a:lt1>
      <a:dk2>
        <a:srgbClr val="323C46"/>
      </a:dk2>
      <a:lt2>
        <a:srgbClr val="FFFFFF"/>
      </a:lt2>
      <a:accent1>
        <a:srgbClr val="2482C8"/>
      </a:accent1>
      <a:accent2>
        <a:srgbClr val="005AAA"/>
      </a:accent2>
      <a:accent3>
        <a:srgbClr val="68AEE0"/>
      </a:accent3>
      <a:accent4>
        <a:srgbClr val="50646E"/>
      </a:accent4>
      <a:accent5>
        <a:srgbClr val="8C9398"/>
      </a:accent5>
      <a:accent6>
        <a:srgbClr val="B4BCBE"/>
      </a:accent6>
      <a:hlink>
        <a:srgbClr val="005AAA"/>
      </a:hlink>
      <a:folHlink>
        <a:srgbClr val="8C9398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1799</TotalTime>
  <Words>1141</Words>
  <Application>Microsoft Office PowerPoint</Application>
  <PresentationFormat>사용자 지정</PresentationFormat>
  <Paragraphs>333</Paragraphs>
  <Slides>23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Office 테마</vt:lpstr>
      <vt:lpstr>디자인 사용자 지정</vt:lpstr>
      <vt:lpstr>도전하는 토끼</vt:lpstr>
      <vt:lpstr>Table of Contents</vt:lpstr>
      <vt:lpstr>프로젝트 소개</vt:lpstr>
      <vt:lpstr>PowerPoint 프레젠테이션</vt:lpstr>
      <vt:lpstr>서비스 플로우</vt:lpstr>
      <vt:lpstr>PowerPoint 프레젠테이션</vt:lpstr>
      <vt:lpstr>PowerPoint 프레젠테이션</vt:lpstr>
      <vt:lpstr>RabbitMQ</vt:lpstr>
      <vt:lpstr>PowerPoint 프레젠테이션</vt:lpstr>
      <vt:lpstr>PowerPoint 프레젠테이션</vt:lpstr>
      <vt:lpstr>PowerPoint 프레젠테이션</vt:lpstr>
      <vt:lpstr>PowerPoint 프레젠테이션</vt:lpstr>
      <vt:lpstr>Netty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계획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210</cp:revision>
  <dcterms:created xsi:type="dcterms:W3CDTF">2018-09-10T06:50:11Z</dcterms:created>
  <dcterms:modified xsi:type="dcterms:W3CDTF">2020-06-03T04:55:43Z</dcterms:modified>
</cp:coreProperties>
</file>